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599" y="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2517D1-7851-467C-9500-07F07F42FE4C}" type="datetimeFigureOut">
              <a:rPr lang="sl-SI" smtClean="0"/>
              <a:t>6. 04. 2020</a:t>
            </a:fld>
            <a:endParaRPr lang="sl-SI"/>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766A60-7825-4122-B83E-500F8B6C4CCF}" type="slidenum">
              <a:rPr lang="sl-SI" smtClean="0"/>
              <a:t>‹#›</a:t>
            </a:fld>
            <a:endParaRPr lang="sl-SI"/>
          </a:p>
        </p:txBody>
      </p:sp>
    </p:spTree>
    <p:extLst>
      <p:ext uri="{BB962C8B-B14F-4D97-AF65-F5344CB8AC3E}">
        <p14:creationId xmlns:p14="http://schemas.microsoft.com/office/powerpoint/2010/main" val="4019258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9D766A60-7825-4122-B83E-500F8B6C4CCF}" type="slidenum">
              <a:rPr lang="sl-SI" smtClean="0"/>
              <a:t>4</a:t>
            </a:fld>
            <a:endParaRPr lang="sl-SI"/>
          </a:p>
        </p:txBody>
      </p:sp>
    </p:spTree>
    <p:extLst>
      <p:ext uri="{BB962C8B-B14F-4D97-AF65-F5344CB8AC3E}">
        <p14:creationId xmlns:p14="http://schemas.microsoft.com/office/powerpoint/2010/main" val="849124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Uredite slog podnaslova matrice</a:t>
            </a:r>
            <a:endParaRPr lang="sl-SI"/>
          </a:p>
        </p:txBody>
      </p:sp>
      <p:sp>
        <p:nvSpPr>
          <p:cNvPr id="4" name="Označba mesta datuma 3"/>
          <p:cNvSpPr>
            <a:spLocks noGrp="1"/>
          </p:cNvSpPr>
          <p:nvPr>
            <p:ph type="dt" sz="half" idx="10"/>
          </p:nvPr>
        </p:nvSpPr>
        <p:spPr/>
        <p:txBody>
          <a:bodyPr/>
          <a:lstStyle/>
          <a:p>
            <a:fld id="{1EA10CAF-6E5A-4B4E-9117-E4BA6C326DFA}" type="datetimeFigureOut">
              <a:rPr lang="sl-SI" smtClean="0"/>
              <a:t>6. 04. 2020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177730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EA10CAF-6E5A-4B4E-9117-E4BA6C326DFA}" type="datetimeFigureOut">
              <a:rPr lang="sl-SI" smtClean="0"/>
              <a:t>6. 04. 2020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30964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EA10CAF-6E5A-4B4E-9117-E4BA6C326DFA}" type="datetimeFigureOut">
              <a:rPr lang="sl-SI" smtClean="0"/>
              <a:t>6. 04. 2020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1603801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EA10CAF-6E5A-4B4E-9117-E4BA6C326DFA}" type="datetimeFigureOut">
              <a:rPr lang="sl-SI" smtClean="0"/>
              <a:t>6. 04. 2020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335319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1EA10CAF-6E5A-4B4E-9117-E4BA6C326DFA}" type="datetimeFigureOut">
              <a:rPr lang="sl-SI" smtClean="0"/>
              <a:t>6. 04. 2020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646258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1EA10CAF-6E5A-4B4E-9117-E4BA6C326DFA}" type="datetimeFigureOut">
              <a:rPr lang="sl-SI" smtClean="0"/>
              <a:t>6. 04. 2020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257050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1EA10CAF-6E5A-4B4E-9117-E4BA6C326DFA}" type="datetimeFigureOut">
              <a:rPr lang="sl-SI" smtClean="0"/>
              <a:t>6. 04. 2020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1625569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1EA10CAF-6E5A-4B4E-9117-E4BA6C326DFA}" type="datetimeFigureOut">
              <a:rPr lang="sl-SI" smtClean="0"/>
              <a:t>6. 04. 2020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3389942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1EA10CAF-6E5A-4B4E-9117-E4BA6C326DFA}" type="datetimeFigureOut">
              <a:rPr lang="sl-SI" smtClean="0"/>
              <a:t>6. 04. 2020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2027236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1EA10CAF-6E5A-4B4E-9117-E4BA6C326DFA}" type="datetimeFigureOut">
              <a:rPr lang="sl-SI" smtClean="0"/>
              <a:t>6. 04. 2020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47601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1EA10CAF-6E5A-4B4E-9117-E4BA6C326DFA}" type="datetimeFigureOut">
              <a:rPr lang="sl-SI" smtClean="0"/>
              <a:t>6. 04. 2020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BA96783-9815-44C4-B6EA-083082A6FAA9}" type="slidenum">
              <a:rPr lang="sl-SI" smtClean="0"/>
              <a:t>‹#›</a:t>
            </a:fld>
            <a:endParaRPr lang="sl-SI"/>
          </a:p>
        </p:txBody>
      </p:sp>
    </p:spTree>
    <p:extLst>
      <p:ext uri="{BB962C8B-B14F-4D97-AF65-F5344CB8AC3E}">
        <p14:creationId xmlns:p14="http://schemas.microsoft.com/office/powerpoint/2010/main" val="399618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10CAF-6E5A-4B4E-9117-E4BA6C326DFA}" type="datetimeFigureOut">
              <a:rPr lang="sl-SI" smtClean="0"/>
              <a:t>6. 04. 2020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96783-9815-44C4-B6EA-083082A6FAA9}" type="slidenum">
              <a:rPr lang="sl-SI" smtClean="0"/>
              <a:t>‹#›</a:t>
            </a:fld>
            <a:endParaRPr lang="sl-SI"/>
          </a:p>
        </p:txBody>
      </p:sp>
    </p:spTree>
    <p:extLst>
      <p:ext uri="{BB962C8B-B14F-4D97-AF65-F5344CB8AC3E}">
        <p14:creationId xmlns:p14="http://schemas.microsoft.com/office/powerpoint/2010/main" val="2333875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peca@csod.s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Števec korakov</a:t>
            </a:r>
            <a:endParaRPr lang="sl-SI" dirty="0"/>
          </a:p>
        </p:txBody>
      </p:sp>
      <p:sp>
        <p:nvSpPr>
          <p:cNvPr id="3" name="Podnaslov 2"/>
          <p:cNvSpPr>
            <a:spLocks noGrp="1"/>
          </p:cNvSpPr>
          <p:nvPr>
            <p:ph type="subTitle" idx="1"/>
          </p:nvPr>
        </p:nvSpPr>
        <p:spPr/>
        <p:txBody>
          <a:bodyPr>
            <a:normAutofit/>
          </a:bodyPr>
          <a:lstStyle/>
          <a:p>
            <a:r>
              <a:rPr lang="sl-SI" dirty="0" smtClean="0"/>
              <a:t>Matej </a:t>
            </a:r>
            <a:r>
              <a:rPr lang="sl-SI" dirty="0" err="1" smtClean="0"/>
              <a:t>Kodrin</a:t>
            </a:r>
            <a:r>
              <a:rPr lang="sl-SI" dirty="0" smtClean="0"/>
              <a:t>, mag. prof. šp. vzg.</a:t>
            </a:r>
          </a:p>
          <a:p>
            <a:endParaRPr lang="sl-SI" dirty="0"/>
          </a:p>
        </p:txBody>
      </p:sp>
      <p:pic>
        <p:nvPicPr>
          <p:cNvPr id="1026" name="Picture 2" descr="Feet, foot, footprint, step, steps, walk, walking icon"/>
          <p:cNvPicPr>
            <a:picLocks noChangeAspect="1" noChangeArrowheads="1"/>
          </p:cNvPicPr>
          <p:nvPr/>
        </p:nvPicPr>
        <p:blipFill rotWithShape="1">
          <a:blip r:embed="rId2">
            <a:extLst>
              <a:ext uri="{28A0092B-C50C-407E-A947-70E740481C1C}">
                <a14:useLocalDpi xmlns:a14="http://schemas.microsoft.com/office/drawing/2010/main" val="0"/>
              </a:ext>
            </a:extLst>
          </a:blip>
          <a:srcRect l="-563" t="17662" r="12441" b="13901"/>
          <a:stretch/>
        </p:blipFill>
        <p:spPr bwMode="auto">
          <a:xfrm>
            <a:off x="4658441" y="523700"/>
            <a:ext cx="2119342" cy="1645920"/>
          </a:xfrm>
          <a:prstGeom prst="rect">
            <a:avLst/>
          </a:prstGeom>
          <a:noFill/>
          <a:extLst>
            <a:ext uri="{909E8E84-426E-40DD-AFC4-6F175D3DCCD1}">
              <a14:hiddenFill xmlns:a14="http://schemas.microsoft.com/office/drawing/2010/main">
                <a:solidFill>
                  <a:srgbClr val="FFFFFF"/>
                </a:solidFill>
              </a14:hiddenFill>
            </a:ext>
          </a:extLst>
        </p:spPr>
      </p:pic>
      <p:pic>
        <p:nvPicPr>
          <p:cNvPr id="6" name="Slika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1551" y="4108626"/>
            <a:ext cx="1856232" cy="1870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5"/>
          <p:cNvSpPr>
            <a:spLocks noChangeArrowheads="1"/>
          </p:cNvSpPr>
          <p:nvPr/>
        </p:nvSpPr>
        <p:spPr bwMode="auto">
          <a:xfrm>
            <a:off x="4658441" y="5978751"/>
            <a:ext cx="226771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90488" algn="l"/>
                <a:tab pos="1809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90488" algn="l"/>
                <a:tab pos="180975" algn="l"/>
              </a:tabLst>
            </a:pPr>
            <a:r>
              <a:rPr kumimoji="0" lang="sl-SI" altLang="sl-SI" sz="105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CŠOD OE Peca</a:t>
            </a:r>
            <a:endParaRPr kumimoji="0" lang="sl-SI" altLang="sl-SI" sz="105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90488" algn="l"/>
                <a:tab pos="180975" algn="l"/>
              </a:tabLst>
            </a:pPr>
            <a:r>
              <a:rPr kumimoji="0" lang="sl-SI" altLang="sl-SI" sz="105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Breg 13, 2392 Mežica</a:t>
            </a:r>
            <a:endParaRPr kumimoji="0" lang="sl-SI" altLang="sl-SI" sz="105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90488" algn="l"/>
                <a:tab pos="180975" algn="l"/>
              </a:tabLst>
            </a:pPr>
            <a:r>
              <a:rPr kumimoji="0" lang="sl-SI" altLang="sl-SI" sz="105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028236184, </a:t>
            </a:r>
            <a:r>
              <a:rPr kumimoji="0" lang="sl-SI" altLang="sl-SI" sz="105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031 342 901</a:t>
            </a:r>
            <a:endParaRPr kumimoji="0" lang="sl-SI" altLang="sl-SI" sz="105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90488" algn="l"/>
                <a:tab pos="180975" algn="l"/>
              </a:tabLst>
            </a:pPr>
            <a:r>
              <a:rPr kumimoji="0" lang="sl-SI" altLang="sl-SI" sz="1050" b="0" i="0" u="sng" strike="noStrike" cap="none" normalizeH="0" baseline="0" dirty="0" smtClean="0">
                <a:ln>
                  <a:noFill/>
                </a:ln>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a:rPr>
              <a:t>peca@csod.si</a:t>
            </a:r>
            <a:r>
              <a:rPr kumimoji="0" lang="sl-SI" altLang="sl-SI" sz="105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sl-SI" altLang="sl-SI" sz="2800" b="0" i="0" u="none" strike="noStrike" cap="none" normalizeH="0" baseline="0" dirty="0" smtClean="0">
              <a:ln>
                <a:noFill/>
              </a:ln>
              <a:solidFill>
                <a:schemeClr val="tx1"/>
              </a:solidFill>
              <a:effectLst/>
              <a:latin typeface="Arial" panose="020B0604020202020204" pitchFamily="34" charset="0"/>
            </a:endParaRPr>
          </a:p>
        </p:txBody>
      </p:sp>
      <p:pic>
        <p:nvPicPr>
          <p:cNvPr id="8" name="Slika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pic>
        <p:nvPicPr>
          <p:cNvPr id="9" name="Slika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72028" y="0"/>
            <a:ext cx="4319972" cy="1202621"/>
          </a:xfrm>
          <a:prstGeom prst="rect">
            <a:avLst/>
          </a:prstGeom>
        </p:spPr>
      </p:pic>
    </p:spTree>
    <p:extLst>
      <p:ext uri="{BB962C8B-B14F-4D97-AF65-F5344CB8AC3E}">
        <p14:creationId xmlns:p14="http://schemas.microsoft.com/office/powerpoint/2010/main" val="2805117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Pomen hoje in gibanja</a:t>
            </a:r>
            <a:endParaRPr lang="sl-SI" dirty="0"/>
          </a:p>
        </p:txBody>
      </p:sp>
      <p:sp>
        <p:nvSpPr>
          <p:cNvPr id="3" name="Označba mesta vsebine 2"/>
          <p:cNvSpPr>
            <a:spLocks noGrp="1"/>
          </p:cNvSpPr>
          <p:nvPr>
            <p:ph idx="1"/>
          </p:nvPr>
        </p:nvSpPr>
        <p:spPr/>
        <p:txBody>
          <a:bodyPr>
            <a:normAutofit fontScale="92500" lnSpcReduction="20000"/>
          </a:bodyPr>
          <a:lstStyle/>
          <a:p>
            <a:r>
              <a:rPr lang="sl-SI" dirty="0"/>
              <a:t>Gibanje (šport) je primarna potreba otroka. </a:t>
            </a:r>
            <a:r>
              <a:rPr lang="sl-SI" dirty="0" smtClean="0"/>
              <a:t>Je </a:t>
            </a:r>
            <a:r>
              <a:rPr lang="sl-SI" dirty="0"/>
              <a:t>eno </a:t>
            </a:r>
            <a:r>
              <a:rPr lang="sl-SI" b="1" dirty="0"/>
              <a:t>najpomembnejših</a:t>
            </a:r>
            <a:r>
              <a:rPr lang="sl-SI" dirty="0"/>
              <a:t> področij v otrokovem </a:t>
            </a:r>
            <a:r>
              <a:rPr lang="sl-SI" dirty="0" smtClean="0"/>
              <a:t>razvoju. Če </a:t>
            </a:r>
            <a:r>
              <a:rPr lang="sl-SI" dirty="0"/>
              <a:t>otrok to potrebo, poleg ostalih, uspešno zadovoljuje, je </a:t>
            </a:r>
            <a:r>
              <a:rPr lang="sl-SI" b="1" dirty="0"/>
              <a:t>vesel</a:t>
            </a:r>
            <a:r>
              <a:rPr lang="sl-SI" dirty="0"/>
              <a:t> in </a:t>
            </a:r>
            <a:r>
              <a:rPr lang="sl-SI" b="1" dirty="0"/>
              <a:t>zadovoljen</a:t>
            </a:r>
            <a:r>
              <a:rPr lang="sl-SI" dirty="0"/>
              <a:t>, ter se razvija v </a:t>
            </a:r>
            <a:r>
              <a:rPr lang="sl-SI" b="1" dirty="0"/>
              <a:t>celovito osebnost</a:t>
            </a:r>
            <a:r>
              <a:rPr lang="sl-SI" dirty="0" smtClean="0"/>
              <a:t>.</a:t>
            </a:r>
          </a:p>
          <a:p>
            <a:r>
              <a:rPr lang="sl-SI" dirty="0" smtClean="0"/>
              <a:t>Današnji </a:t>
            </a:r>
            <a:r>
              <a:rPr lang="sl-SI" dirty="0"/>
              <a:t>način življenja dela iz otrok pretežno sedeča bitja. </a:t>
            </a:r>
            <a:r>
              <a:rPr lang="sl-SI" dirty="0" smtClean="0"/>
              <a:t>Otroci </a:t>
            </a:r>
            <a:r>
              <a:rPr lang="sl-SI" dirty="0"/>
              <a:t>radi sedijo pred televizijo in računalniki. Tudi starši jih v vrtec pripeljejo z avtomobilom. </a:t>
            </a:r>
            <a:endParaRPr lang="sl-SI" dirty="0" smtClean="0"/>
          </a:p>
          <a:p>
            <a:r>
              <a:rPr lang="sl-SI" dirty="0"/>
              <a:t>O</a:t>
            </a:r>
            <a:r>
              <a:rPr lang="sl-SI" dirty="0" smtClean="0"/>
              <a:t>trok </a:t>
            </a:r>
            <a:r>
              <a:rPr lang="sl-SI" dirty="0"/>
              <a:t>svet v najzgodnejšem obdobju zaznava preko gibanja, saj mu slednje omogoči, da spozna zakonitosti in lastnosti posameznih elementov (voda je mokra, je tekoča, se razlije, pljuskne…otrok lahko to spozna le preko tega, da se z vodo igra, po njej skače, teka, se potaplja, nikakor pa ne z gledanjem oddaj po televiziji ali igranjem računalniških iger</a:t>
            </a:r>
            <a:r>
              <a:rPr lang="sl-SI" dirty="0" smtClean="0"/>
              <a:t>).</a:t>
            </a:r>
          </a:p>
          <a:p>
            <a:endParaRPr lang="sl-SI" dirty="0"/>
          </a:p>
          <a:p>
            <a:pPr algn="r"/>
            <a:r>
              <a:rPr lang="sl-SI" dirty="0" smtClean="0"/>
              <a:t>Vir: NIJZ. Si – gibanje za zdravje otrok</a:t>
            </a: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pic>
        <p:nvPicPr>
          <p:cNvPr id="5" name="Slika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2028" y="0"/>
            <a:ext cx="4319972" cy="1202621"/>
          </a:xfrm>
          <a:prstGeom prst="rect">
            <a:avLst/>
          </a:prstGeom>
        </p:spPr>
      </p:pic>
    </p:spTree>
    <p:extLst>
      <p:ext uri="{BB962C8B-B14F-4D97-AF65-F5344CB8AC3E}">
        <p14:creationId xmlns:p14="http://schemas.microsoft.com/office/powerpoint/2010/main" val="2299584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Pomanjkanje gibanja povzroča težave</a:t>
            </a:r>
            <a:endParaRPr lang="sl-SI" dirty="0"/>
          </a:p>
        </p:txBody>
      </p:sp>
      <p:sp>
        <p:nvSpPr>
          <p:cNvPr id="3" name="Označba mesta vsebine 2"/>
          <p:cNvSpPr>
            <a:spLocks noGrp="1"/>
          </p:cNvSpPr>
          <p:nvPr>
            <p:ph idx="1"/>
          </p:nvPr>
        </p:nvSpPr>
        <p:spPr/>
        <p:txBody>
          <a:bodyPr>
            <a:normAutofit fontScale="85000" lnSpcReduction="20000"/>
          </a:bodyPr>
          <a:lstStyle/>
          <a:p>
            <a:r>
              <a:rPr lang="sl-SI" dirty="0"/>
              <a:t>Ob nepravilni prehrani in premalo gibanja postaja vedno več naših otrok predebelih. Debelost pa ima v času otrokove rasti in razvoja negativen predznak (poleg zdravstvenih težav tudi razvoj negativne samopodobe</a:t>
            </a:r>
            <a:r>
              <a:rPr lang="sl-SI" dirty="0" smtClean="0"/>
              <a:t>). </a:t>
            </a:r>
            <a:r>
              <a:rPr lang="sl-SI" dirty="0"/>
              <a:t>Okrogel otročiček nikakor ni krasen in lep, pač pa resen in potencialen kandidat za kasnejše resne težave z </a:t>
            </a:r>
            <a:r>
              <a:rPr lang="sl-SI" dirty="0" smtClean="0"/>
              <a:t>zdravjem.</a:t>
            </a:r>
          </a:p>
          <a:p>
            <a:r>
              <a:rPr lang="sl-SI" dirty="0" smtClean="0"/>
              <a:t>Z </a:t>
            </a:r>
            <a:r>
              <a:rPr lang="sl-SI" dirty="0"/>
              <a:t>gibanjem otrok zaznava in odkriva svoje telo, preizkuša, kaj telo zmore, doživlja veselje in ponos ob razvijajočih se sposobnostih in spretnostih ter gradi zaupanje vase. Gibanje daje otroku občutek ugodja, varnosti, veselja, skratka dobrega počutja. Otrok raziskuje, spoznava in dojema svet okrog sebe. V gibalnih dejavnostih je telo izhodiščna točka za presojo položaja, smeri, razmerja do drugih; otrok razvija občutek za ritem in hitrost ter dojema prostor in </a:t>
            </a:r>
            <a:r>
              <a:rPr lang="sl-SI" dirty="0" smtClean="0"/>
              <a:t>čas.</a:t>
            </a:r>
          </a:p>
          <a:p>
            <a:endParaRPr lang="sl-SI" dirty="0" smtClean="0"/>
          </a:p>
          <a:p>
            <a:endParaRPr lang="sl-SI" dirty="0" smtClean="0"/>
          </a:p>
          <a:p>
            <a:pPr algn="r"/>
            <a:r>
              <a:rPr lang="sl-SI" dirty="0" smtClean="0"/>
              <a:t>Vir</a:t>
            </a:r>
            <a:r>
              <a:rPr lang="sl-SI" dirty="0"/>
              <a:t>: NIJZ. Si – gibanje za zdravje </a:t>
            </a:r>
            <a:r>
              <a:rPr lang="sl-SI" dirty="0" smtClean="0"/>
              <a:t>otrok</a:t>
            </a:r>
            <a:endParaRPr lang="sl-SI" dirty="0"/>
          </a:p>
          <a:p>
            <a:pPr marL="0" indent="0">
              <a:buNone/>
            </a:pPr>
            <a:endParaRPr lang="sl-SI" dirty="0" smtClean="0"/>
          </a:p>
          <a:p>
            <a:endParaRPr lang="sl-SI"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pic>
        <p:nvPicPr>
          <p:cNvPr id="5" name="Slika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2028" y="64009"/>
            <a:ext cx="4319972" cy="1202621"/>
          </a:xfrm>
          <a:prstGeom prst="rect">
            <a:avLst/>
          </a:prstGeom>
        </p:spPr>
      </p:pic>
    </p:spTree>
    <p:extLst>
      <p:ext uri="{BB962C8B-B14F-4D97-AF65-F5344CB8AC3E}">
        <p14:creationId xmlns:p14="http://schemas.microsoft.com/office/powerpoint/2010/main" val="372476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CILJI</a:t>
            </a:r>
            <a:endParaRPr lang="sl-SI" dirty="0"/>
          </a:p>
        </p:txBody>
      </p:sp>
      <p:sp>
        <p:nvSpPr>
          <p:cNvPr id="3" name="Označba mesta vsebine 2"/>
          <p:cNvSpPr>
            <a:spLocks noGrp="1"/>
          </p:cNvSpPr>
          <p:nvPr>
            <p:ph idx="1"/>
          </p:nvPr>
        </p:nvSpPr>
        <p:spPr/>
        <p:txBody>
          <a:bodyPr>
            <a:normAutofit fontScale="92500" lnSpcReduction="10000"/>
          </a:bodyPr>
          <a:lstStyle/>
          <a:p>
            <a:r>
              <a:rPr lang="sl-SI" dirty="0" smtClean="0"/>
              <a:t>SPLOŠNI CILJI:</a:t>
            </a:r>
          </a:p>
          <a:p>
            <a:pPr>
              <a:buFont typeface="Wingdings" panose="05000000000000000000" pitchFamily="2" charset="2"/>
              <a:buChar char="§"/>
            </a:pPr>
            <a:r>
              <a:rPr lang="sl-SI" dirty="0" smtClean="0"/>
              <a:t>zadovoljitev </a:t>
            </a:r>
            <a:r>
              <a:rPr lang="sl-SI" dirty="0"/>
              <a:t>učenčeve prvinske potrebe po gibanju in igri, </a:t>
            </a:r>
          </a:p>
          <a:p>
            <a:pPr>
              <a:buFont typeface="Wingdings" panose="05000000000000000000" pitchFamily="2" charset="2"/>
              <a:buChar char="§"/>
            </a:pPr>
            <a:r>
              <a:rPr lang="sl-SI" dirty="0" smtClean="0"/>
              <a:t>zdrav </a:t>
            </a:r>
            <a:r>
              <a:rPr lang="sl-SI" dirty="0"/>
              <a:t>način življenja (ustrezna kondicijska pripravljenost; telesna nega; zdrava prehrana; razbremenitev in sprostitev; ravnovesje med učenjem, športno dejavnostjo, počitkom in spanjem; odpornost proti boleznim; sposobnost prenašanja naporov; nevtralizacija negativnih učinkov sodobnega življenja</a:t>
            </a:r>
            <a:r>
              <a:rPr lang="sl-SI" dirty="0" smtClean="0"/>
              <a:t>).</a:t>
            </a:r>
          </a:p>
          <a:p>
            <a:endParaRPr lang="sl-SI" dirty="0"/>
          </a:p>
          <a:p>
            <a:r>
              <a:rPr lang="sl-SI" dirty="0" smtClean="0"/>
              <a:t>OPERATIVNI CILJI:</a:t>
            </a:r>
          </a:p>
          <a:p>
            <a:pPr>
              <a:buFont typeface="Wingdings" panose="05000000000000000000" pitchFamily="2" charset="2"/>
              <a:buChar char="§"/>
            </a:pPr>
            <a:r>
              <a:rPr lang="sl-SI" dirty="0" smtClean="0"/>
              <a:t>izboljšujejo </a:t>
            </a:r>
            <a:r>
              <a:rPr lang="sl-SI" dirty="0"/>
              <a:t>gibalne in funkcionalne sposobnosti (moč, hitrost, koordinacija (skladnost) gibanja, gibljivost, ravnotežje, natančnost, aerobna vzdržljivost</a:t>
            </a:r>
            <a:r>
              <a:rPr lang="sl-SI" dirty="0" smtClean="0"/>
              <a:t>).</a:t>
            </a:r>
            <a:endParaRPr lang="sl-SI" dirty="0"/>
          </a:p>
        </p:txBody>
      </p:sp>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72028" y="8509"/>
            <a:ext cx="4319972" cy="1202621"/>
          </a:xfrm>
          <a:prstGeom prst="rect">
            <a:avLst/>
          </a:prstGeom>
        </p:spPr>
      </p:pic>
    </p:spTree>
    <p:extLst>
      <p:ext uri="{BB962C8B-B14F-4D97-AF65-F5344CB8AC3E}">
        <p14:creationId xmlns:p14="http://schemas.microsoft.com/office/powerpoint/2010/main" val="168108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NALOGA </a:t>
            </a:r>
            <a:endParaRPr lang="sl-SI" dirty="0"/>
          </a:p>
        </p:txBody>
      </p:sp>
      <p:sp>
        <p:nvSpPr>
          <p:cNvPr id="3" name="Označba mesta vsebine 2"/>
          <p:cNvSpPr>
            <a:spLocks noGrp="1"/>
          </p:cNvSpPr>
          <p:nvPr>
            <p:ph idx="1"/>
          </p:nvPr>
        </p:nvSpPr>
        <p:spPr>
          <a:xfrm>
            <a:off x="1097280" y="1845734"/>
            <a:ext cx="7237095" cy="4023360"/>
          </a:xfrm>
        </p:spPr>
        <p:txBody>
          <a:bodyPr>
            <a:normAutofit fontScale="92500" lnSpcReduction="10000"/>
          </a:bodyPr>
          <a:lstStyle/>
          <a:p>
            <a:r>
              <a:rPr lang="sl-SI" dirty="0" smtClean="0"/>
              <a:t>Aplikacija </a:t>
            </a:r>
            <a:r>
              <a:rPr lang="sl-SI" dirty="0" err="1" smtClean="0"/>
              <a:t>Pedometer</a:t>
            </a:r>
            <a:r>
              <a:rPr lang="sl-SI" dirty="0" smtClean="0"/>
              <a:t> – Step </a:t>
            </a:r>
            <a:r>
              <a:rPr lang="sl-SI" dirty="0" err="1" smtClean="0"/>
              <a:t>Counter</a:t>
            </a:r>
            <a:r>
              <a:rPr lang="sl-SI" dirty="0" smtClean="0"/>
              <a:t> </a:t>
            </a:r>
            <a:r>
              <a:rPr lang="sl-SI" dirty="0" err="1" smtClean="0"/>
              <a:t>Free</a:t>
            </a:r>
            <a:r>
              <a:rPr lang="sl-SI" dirty="0" smtClean="0"/>
              <a:t> &amp; </a:t>
            </a:r>
            <a:r>
              <a:rPr lang="sl-SI" dirty="0" err="1" smtClean="0"/>
              <a:t>Calorie</a:t>
            </a:r>
            <a:r>
              <a:rPr lang="sl-SI" dirty="0" smtClean="0"/>
              <a:t> </a:t>
            </a:r>
            <a:r>
              <a:rPr lang="sl-SI" dirty="0" err="1" smtClean="0"/>
              <a:t>Burner</a:t>
            </a:r>
            <a:r>
              <a:rPr lang="sl-SI" dirty="0" smtClean="0"/>
              <a:t> je mobilna aplikacija, ki omogoča dnevno štetje korakov. Uporablja notranji števec in ni vezana na GPS sprejem. Prav tako beleži kalorije, ki ste jih med vadbo porabili in vadbeni čas. </a:t>
            </a:r>
          </a:p>
          <a:p>
            <a:pPr>
              <a:buFont typeface="Wingdings" panose="05000000000000000000" pitchFamily="2" charset="2"/>
              <a:buChar char="§"/>
            </a:pPr>
            <a:r>
              <a:rPr lang="sl-SI" dirty="0" smtClean="0"/>
              <a:t>Namestitev</a:t>
            </a:r>
          </a:p>
          <a:p>
            <a:pPr lvl="1">
              <a:buFont typeface="Wingdings" panose="05000000000000000000" pitchFamily="2" charset="2"/>
              <a:buChar char="§"/>
            </a:pPr>
            <a:r>
              <a:rPr lang="sl-SI" dirty="0" smtClean="0"/>
              <a:t>Potrebujete pametni mobilni telefon ali tablico in povezavo z internetom. </a:t>
            </a:r>
          </a:p>
          <a:p>
            <a:pPr lvl="1">
              <a:buFont typeface="Wingdings" panose="05000000000000000000" pitchFamily="2" charset="2"/>
              <a:buChar char="§"/>
            </a:pPr>
            <a:r>
              <a:rPr lang="sl-SI" dirty="0" smtClean="0"/>
              <a:t>V aplikaciji Trgovina </a:t>
            </a:r>
            <a:r>
              <a:rPr lang="sl-SI" dirty="0" err="1" smtClean="0"/>
              <a:t>Play</a:t>
            </a:r>
            <a:r>
              <a:rPr lang="sl-SI" dirty="0"/>
              <a:t> </a:t>
            </a:r>
            <a:r>
              <a:rPr lang="sl-SI" dirty="0" smtClean="0"/>
              <a:t>v iskanje vpišite </a:t>
            </a:r>
            <a:r>
              <a:rPr lang="sl-SI" i="1" dirty="0" err="1" smtClean="0"/>
              <a:t>Pedometer</a:t>
            </a:r>
            <a:r>
              <a:rPr lang="sl-SI" dirty="0" smtClean="0"/>
              <a:t> in pritisnite </a:t>
            </a:r>
            <a:r>
              <a:rPr lang="sl-SI" b="1" dirty="0" smtClean="0"/>
              <a:t>namesti</a:t>
            </a:r>
            <a:r>
              <a:rPr lang="sl-SI" dirty="0" smtClean="0"/>
              <a:t>.</a:t>
            </a:r>
          </a:p>
          <a:p>
            <a:pPr lvl="1">
              <a:buFont typeface="Wingdings" panose="05000000000000000000" pitchFamily="2" charset="2"/>
              <a:buChar char="§"/>
            </a:pPr>
            <a:r>
              <a:rPr lang="sl-SI" dirty="0" smtClean="0"/>
              <a:t> Ko je aplikacija prenesena pritisnite </a:t>
            </a:r>
            <a:r>
              <a:rPr lang="sl-SI" b="1" dirty="0" smtClean="0"/>
              <a:t>odpri</a:t>
            </a:r>
            <a:r>
              <a:rPr lang="sl-SI" dirty="0" smtClean="0"/>
              <a:t>.</a:t>
            </a:r>
            <a:endParaRPr lang="sl-SI" dirty="0"/>
          </a:p>
        </p:txBody>
      </p:sp>
      <p:pic>
        <p:nvPicPr>
          <p:cNvPr id="4" name="Slika 3"/>
          <p:cNvPicPr>
            <a:picLocks noChangeAspect="1"/>
          </p:cNvPicPr>
          <p:nvPr/>
        </p:nvPicPr>
        <p:blipFill rotWithShape="1">
          <a:blip r:embed="rId2" cstate="print">
            <a:extLst>
              <a:ext uri="{28A0092B-C50C-407E-A947-70E740481C1C}">
                <a14:useLocalDpi xmlns:a14="http://schemas.microsoft.com/office/drawing/2010/main" val="0"/>
              </a:ext>
            </a:extLst>
          </a:blip>
          <a:srcRect t="4134" b="7066"/>
          <a:stretch/>
        </p:blipFill>
        <p:spPr>
          <a:xfrm>
            <a:off x="8567928" y="1483245"/>
            <a:ext cx="3404616" cy="5374754"/>
          </a:xfrm>
          <a:prstGeom prst="rect">
            <a:avLst/>
          </a:prstGeom>
        </p:spPr>
      </p:pic>
      <p:pic>
        <p:nvPicPr>
          <p:cNvPr id="5" name="Slika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pic>
        <p:nvPicPr>
          <p:cNvPr id="6" name="Slika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72028" y="0"/>
            <a:ext cx="4319972" cy="1202621"/>
          </a:xfrm>
          <a:prstGeom prst="rect">
            <a:avLst/>
          </a:prstGeom>
        </p:spPr>
      </p:pic>
    </p:spTree>
    <p:extLst>
      <p:ext uri="{BB962C8B-B14F-4D97-AF65-F5344CB8AC3E}">
        <p14:creationId xmlns:p14="http://schemas.microsoft.com/office/powerpoint/2010/main" val="1820012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NALOGA</a:t>
            </a:r>
            <a:endParaRPr lang="sl-SI" dirty="0"/>
          </a:p>
        </p:txBody>
      </p:sp>
      <p:sp>
        <p:nvSpPr>
          <p:cNvPr id="3" name="Označba mesta vsebine 2"/>
          <p:cNvSpPr>
            <a:spLocks noGrp="1"/>
          </p:cNvSpPr>
          <p:nvPr>
            <p:ph idx="1"/>
          </p:nvPr>
        </p:nvSpPr>
        <p:spPr>
          <a:xfrm>
            <a:off x="1097280" y="1737360"/>
            <a:ext cx="10058400" cy="4023360"/>
          </a:xfrm>
        </p:spPr>
        <p:txBody>
          <a:bodyPr/>
          <a:lstStyle/>
          <a:p>
            <a:pPr marL="0" indent="0">
              <a:buNone/>
            </a:pPr>
            <a:r>
              <a:rPr lang="sl-SI" dirty="0" smtClean="0"/>
              <a:t>Pred vami je vaša naloga. Vsak dan si boste vzeli čas samo za to nalogo in z njo vplivali na splošno kondicijsko pripravo. Izvajanje naloge naj bo strnjeno.</a:t>
            </a:r>
          </a:p>
          <a:p>
            <a:pPr lvl="8">
              <a:buFont typeface="Wingdings" panose="05000000000000000000" pitchFamily="2" charset="2"/>
              <a:buChar char="§"/>
            </a:pPr>
            <a:r>
              <a:rPr lang="sl-SI" dirty="0" smtClean="0"/>
              <a:t>Zaženite aplikacijo.</a:t>
            </a:r>
          </a:p>
          <a:p>
            <a:pPr>
              <a:buFont typeface="Wingdings" panose="05000000000000000000" pitchFamily="2" charset="2"/>
              <a:buChar char="§"/>
            </a:pPr>
            <a:r>
              <a:rPr lang="sl-SI" dirty="0" smtClean="0"/>
              <a:t>Telefon pospravite v žep ali pa ga držite v rokah.</a:t>
            </a:r>
          </a:p>
          <a:p>
            <a:pPr>
              <a:buFont typeface="Wingdings" panose="05000000000000000000" pitchFamily="2" charset="2"/>
              <a:buChar char="§"/>
            </a:pPr>
            <a:r>
              <a:rPr lang="sl-SI" dirty="0" smtClean="0"/>
              <a:t>Vaš cilj je, da prehodite vsaj zapisano število korakov iz spodnje tabele v danem času.</a:t>
            </a:r>
          </a:p>
          <a:p>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3020963697"/>
              </p:ext>
            </p:extLst>
          </p:nvPr>
        </p:nvGraphicFramePr>
        <p:xfrm>
          <a:off x="1097280" y="3865202"/>
          <a:ext cx="9308592" cy="1483360"/>
        </p:xfrm>
        <a:graphic>
          <a:graphicData uri="http://schemas.openxmlformats.org/drawingml/2006/table">
            <a:tbl>
              <a:tblPr firstRow="1" bandRow="1">
                <a:tableStyleId>{5C22544A-7EE6-4342-B048-85BDC9FD1C3A}</a:tableStyleId>
              </a:tblPr>
              <a:tblGrid>
                <a:gridCol w="2542032"/>
                <a:gridCol w="2148840"/>
                <a:gridCol w="2395728"/>
                <a:gridCol w="2221992"/>
              </a:tblGrid>
              <a:tr h="370840">
                <a:tc>
                  <a:txBody>
                    <a:bodyPr/>
                    <a:lstStyle/>
                    <a:p>
                      <a:endParaRPr lang="sl-SI" dirty="0"/>
                    </a:p>
                  </a:txBody>
                  <a:tcPr/>
                </a:tc>
                <a:tc>
                  <a:txBody>
                    <a:bodyPr/>
                    <a:lstStyle/>
                    <a:p>
                      <a:r>
                        <a:rPr lang="sl-SI" dirty="0" smtClean="0"/>
                        <a:t>1. VIO</a:t>
                      </a:r>
                      <a:endParaRPr lang="sl-SI" dirty="0"/>
                    </a:p>
                  </a:txBody>
                  <a:tcPr/>
                </a:tc>
                <a:tc>
                  <a:txBody>
                    <a:bodyPr/>
                    <a:lstStyle/>
                    <a:p>
                      <a:r>
                        <a:rPr lang="sl-SI" dirty="0" smtClean="0"/>
                        <a:t>2. VIO</a:t>
                      </a:r>
                      <a:endParaRPr lang="sl-SI" dirty="0"/>
                    </a:p>
                  </a:txBody>
                  <a:tcPr/>
                </a:tc>
                <a:tc>
                  <a:txBody>
                    <a:bodyPr/>
                    <a:lstStyle/>
                    <a:p>
                      <a:r>
                        <a:rPr lang="sl-SI" dirty="0" smtClean="0"/>
                        <a:t>3. VIO</a:t>
                      </a:r>
                      <a:endParaRPr lang="sl-SI" dirty="0"/>
                    </a:p>
                  </a:txBody>
                  <a:tcPr/>
                </a:tc>
              </a:tr>
              <a:tr h="370840">
                <a:tc>
                  <a:txBody>
                    <a:bodyPr/>
                    <a:lstStyle/>
                    <a:p>
                      <a:r>
                        <a:rPr lang="sl-SI" dirty="0" smtClean="0"/>
                        <a:t>Število korakov na dan</a:t>
                      </a:r>
                      <a:endParaRPr lang="sl-SI" dirty="0"/>
                    </a:p>
                  </a:txBody>
                  <a:tcPr/>
                </a:tc>
                <a:tc>
                  <a:txBody>
                    <a:bodyPr/>
                    <a:lstStyle/>
                    <a:p>
                      <a:r>
                        <a:rPr lang="sl-SI" dirty="0" smtClean="0"/>
                        <a:t>1000</a:t>
                      </a:r>
                      <a:endParaRPr lang="sl-SI" dirty="0"/>
                    </a:p>
                  </a:txBody>
                  <a:tcPr/>
                </a:tc>
                <a:tc>
                  <a:txBody>
                    <a:bodyPr/>
                    <a:lstStyle/>
                    <a:p>
                      <a:r>
                        <a:rPr lang="sl-SI" dirty="0" smtClean="0"/>
                        <a:t>1500</a:t>
                      </a:r>
                      <a:endParaRPr lang="sl-SI" dirty="0"/>
                    </a:p>
                  </a:txBody>
                  <a:tcPr/>
                </a:tc>
                <a:tc>
                  <a:txBody>
                    <a:bodyPr/>
                    <a:lstStyle/>
                    <a:p>
                      <a:r>
                        <a:rPr lang="sl-SI" dirty="0" smtClean="0"/>
                        <a:t>2500</a:t>
                      </a:r>
                      <a:endParaRPr lang="sl-SI" dirty="0"/>
                    </a:p>
                  </a:txBody>
                  <a:tcPr/>
                </a:tc>
              </a:tr>
              <a:tr h="370840">
                <a:tc>
                  <a:txBody>
                    <a:bodyPr/>
                    <a:lstStyle/>
                    <a:p>
                      <a:r>
                        <a:rPr lang="sl-SI" dirty="0" smtClean="0"/>
                        <a:t>Predviden čas</a:t>
                      </a:r>
                      <a:endParaRPr lang="sl-SI" dirty="0"/>
                    </a:p>
                  </a:txBody>
                  <a:tcPr/>
                </a:tc>
                <a:tc>
                  <a:txBody>
                    <a:bodyPr/>
                    <a:lstStyle/>
                    <a:p>
                      <a:r>
                        <a:rPr lang="sl-SI" dirty="0" smtClean="0"/>
                        <a:t>10 min</a:t>
                      </a:r>
                      <a:endParaRPr lang="sl-SI" dirty="0"/>
                    </a:p>
                  </a:txBody>
                  <a:tcPr/>
                </a:tc>
                <a:tc>
                  <a:txBody>
                    <a:bodyPr/>
                    <a:lstStyle/>
                    <a:p>
                      <a:r>
                        <a:rPr lang="sl-SI" dirty="0" smtClean="0"/>
                        <a:t>15 min</a:t>
                      </a:r>
                      <a:endParaRPr lang="sl-SI" dirty="0"/>
                    </a:p>
                  </a:txBody>
                  <a:tcPr/>
                </a:tc>
                <a:tc>
                  <a:txBody>
                    <a:bodyPr/>
                    <a:lstStyle/>
                    <a:p>
                      <a:r>
                        <a:rPr lang="sl-SI" dirty="0" smtClean="0"/>
                        <a:t>25 min</a:t>
                      </a:r>
                      <a:endParaRPr lang="sl-SI"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dirty="0" smtClean="0"/>
                        <a:t>Število</a:t>
                      </a:r>
                      <a:r>
                        <a:rPr lang="sl-SI" baseline="0" dirty="0" smtClean="0"/>
                        <a:t> korakov na teden</a:t>
                      </a:r>
                      <a:endParaRPr lang="sl-SI" dirty="0" smtClean="0"/>
                    </a:p>
                  </a:txBody>
                  <a:tcPr/>
                </a:tc>
                <a:tc>
                  <a:txBody>
                    <a:bodyPr/>
                    <a:lstStyle/>
                    <a:p>
                      <a:r>
                        <a:rPr lang="sl-SI" dirty="0" smtClean="0"/>
                        <a:t>5000</a:t>
                      </a:r>
                      <a:endParaRPr lang="sl-SI" dirty="0"/>
                    </a:p>
                  </a:txBody>
                  <a:tcPr/>
                </a:tc>
                <a:tc>
                  <a:txBody>
                    <a:bodyPr/>
                    <a:lstStyle/>
                    <a:p>
                      <a:r>
                        <a:rPr lang="sl-SI" dirty="0" smtClean="0"/>
                        <a:t>7500</a:t>
                      </a:r>
                      <a:endParaRPr lang="sl-SI" dirty="0"/>
                    </a:p>
                  </a:txBody>
                  <a:tcPr/>
                </a:tc>
                <a:tc>
                  <a:txBody>
                    <a:bodyPr/>
                    <a:lstStyle/>
                    <a:p>
                      <a:r>
                        <a:rPr lang="sl-SI" dirty="0" smtClean="0"/>
                        <a:t>12500</a:t>
                      </a:r>
                      <a:endParaRPr lang="sl-SI" dirty="0"/>
                    </a:p>
                  </a:txBody>
                  <a:tcPr/>
                </a:tc>
              </a:tr>
            </a:tbl>
          </a:graphicData>
        </a:graphic>
      </p:graphicFrame>
      <p:sp>
        <p:nvSpPr>
          <p:cNvPr id="6" name="PoljeZBesedilom 5"/>
          <p:cNvSpPr txBox="1"/>
          <p:nvPr/>
        </p:nvSpPr>
        <p:spPr>
          <a:xfrm>
            <a:off x="4892040" y="5760720"/>
            <a:ext cx="7187184" cy="584775"/>
          </a:xfrm>
          <a:prstGeom prst="rect">
            <a:avLst/>
          </a:prstGeom>
          <a:noFill/>
        </p:spPr>
        <p:txBody>
          <a:bodyPr wrap="square" rtlCol="0">
            <a:spAutoFit/>
          </a:bodyPr>
          <a:lstStyle/>
          <a:p>
            <a:r>
              <a:rPr lang="sl-SI" sz="1600" dirty="0" smtClean="0"/>
              <a:t>Opomba: priporočeno št. korakov na dan je 10000. Ta aktivnost samo pripomore k večjemu številu korakov na dan, sama po sebi pa ni dovolj. </a:t>
            </a:r>
            <a:endParaRPr lang="sl-SI" sz="1600" dirty="0"/>
          </a:p>
        </p:txBody>
      </p:sp>
      <p:pic>
        <p:nvPicPr>
          <p:cNvPr id="7" name="Slika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pic>
        <p:nvPicPr>
          <p:cNvPr id="8" name="Slika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2028" y="0"/>
            <a:ext cx="4319972" cy="1202621"/>
          </a:xfrm>
          <a:prstGeom prst="rect">
            <a:avLst/>
          </a:prstGeom>
        </p:spPr>
      </p:pic>
    </p:spTree>
    <p:extLst>
      <p:ext uri="{BB962C8B-B14F-4D97-AF65-F5344CB8AC3E}">
        <p14:creationId xmlns:p14="http://schemas.microsoft.com/office/powerpoint/2010/main" val="296380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NALOGA</a:t>
            </a:r>
            <a:endParaRPr lang="sl-SI" dirty="0"/>
          </a:p>
        </p:txBody>
      </p:sp>
      <p:sp>
        <p:nvSpPr>
          <p:cNvPr id="3" name="Označba mesta vsebine 2"/>
          <p:cNvSpPr>
            <a:spLocks noGrp="1"/>
          </p:cNvSpPr>
          <p:nvPr>
            <p:ph idx="1"/>
          </p:nvPr>
        </p:nvSpPr>
        <p:spPr>
          <a:xfrm>
            <a:off x="1097280" y="1845734"/>
            <a:ext cx="6501384" cy="4023360"/>
          </a:xfrm>
        </p:spPr>
        <p:txBody>
          <a:bodyPr/>
          <a:lstStyle/>
          <a:p>
            <a:pPr>
              <a:buFont typeface="Wingdings" panose="05000000000000000000" pitchFamily="2" charset="2"/>
              <a:buChar char="§"/>
            </a:pPr>
            <a:r>
              <a:rPr lang="sl-SI" dirty="0" smtClean="0"/>
              <a:t>Poročanje</a:t>
            </a:r>
          </a:p>
          <a:p>
            <a:pPr lvl="1">
              <a:buFont typeface="Wingdings" panose="05000000000000000000" pitchFamily="2" charset="2"/>
              <a:buChar char="§"/>
            </a:pPr>
            <a:r>
              <a:rPr lang="sl-SI" dirty="0" smtClean="0"/>
              <a:t>Konec tedna mi poročajte o stanju. To naredite tako, da v aplikaciji </a:t>
            </a:r>
            <a:r>
              <a:rPr lang="sl-SI" dirty="0" err="1" smtClean="0"/>
              <a:t>Pedometer</a:t>
            </a:r>
            <a:r>
              <a:rPr lang="sl-SI" dirty="0" smtClean="0"/>
              <a:t> na spodnjem zavihku izberete </a:t>
            </a:r>
            <a:r>
              <a:rPr lang="sl-SI" b="1" dirty="0" err="1" smtClean="0"/>
              <a:t>Report</a:t>
            </a:r>
            <a:r>
              <a:rPr lang="sl-SI" b="1" dirty="0" smtClean="0"/>
              <a:t>.</a:t>
            </a:r>
          </a:p>
          <a:p>
            <a:pPr lvl="1">
              <a:buFont typeface="Wingdings" panose="05000000000000000000" pitchFamily="2" charset="2"/>
              <a:buChar char="§"/>
            </a:pPr>
            <a:r>
              <a:rPr lang="sl-SI" dirty="0" smtClean="0"/>
              <a:t>Naredite posnetek zaslona in mi ga pošljite najkasneje do petka do 15:00.</a:t>
            </a:r>
          </a:p>
          <a:p>
            <a:pPr lvl="1">
              <a:buFont typeface="Wingdings" panose="05000000000000000000" pitchFamily="2" charset="2"/>
              <a:buChar char="§"/>
            </a:pPr>
            <a:endParaRPr lang="sl-SI" dirty="0" smtClean="0"/>
          </a:p>
          <a:p>
            <a:pPr marL="201168" lvl="1" indent="0">
              <a:buNone/>
            </a:pPr>
            <a:endParaRPr lang="sl-SI" dirty="0"/>
          </a:p>
          <a:p>
            <a:pPr lvl="1">
              <a:buFont typeface="Wingdings" panose="05000000000000000000" pitchFamily="2" charset="2"/>
              <a:buChar char="§"/>
            </a:pPr>
            <a:endParaRPr lang="sl-SI" dirty="0" smtClean="0"/>
          </a:p>
          <a:p>
            <a:pPr lvl="1">
              <a:buFont typeface="Wingdings" panose="05000000000000000000" pitchFamily="2" charset="2"/>
              <a:buChar char="§"/>
            </a:pPr>
            <a:r>
              <a:rPr lang="sl-SI" dirty="0" smtClean="0"/>
              <a:t>Veselo na delo!</a:t>
            </a:r>
            <a:endParaRPr lang="sl-SI" dirty="0"/>
          </a:p>
        </p:txBody>
      </p:sp>
      <p:pic>
        <p:nvPicPr>
          <p:cNvPr id="5" name="Slika 4"/>
          <p:cNvPicPr>
            <a:picLocks noChangeAspect="1"/>
          </p:cNvPicPr>
          <p:nvPr/>
        </p:nvPicPr>
        <p:blipFill rotWithShape="1">
          <a:blip r:embed="rId2" cstate="print">
            <a:extLst>
              <a:ext uri="{28A0092B-C50C-407E-A947-70E740481C1C}">
                <a14:useLocalDpi xmlns:a14="http://schemas.microsoft.com/office/drawing/2010/main" val="0"/>
              </a:ext>
            </a:extLst>
          </a:blip>
          <a:srcRect t="3866"/>
          <a:stretch/>
        </p:blipFill>
        <p:spPr>
          <a:xfrm>
            <a:off x="7728863" y="1297495"/>
            <a:ext cx="3189073" cy="5450245"/>
          </a:xfrm>
          <a:prstGeom prst="rect">
            <a:avLst/>
          </a:prstGeom>
        </p:spPr>
      </p:pic>
      <p:pic>
        <p:nvPicPr>
          <p:cNvPr id="6" name="Slika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2028" y="-35720"/>
            <a:ext cx="4319972" cy="1202621"/>
          </a:xfrm>
          <a:prstGeom prst="rect">
            <a:avLst/>
          </a:prstGeom>
        </p:spPr>
      </p:pic>
      <p:pic>
        <p:nvPicPr>
          <p:cNvPr id="7" name="Slika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5739578"/>
            <a:ext cx="1907703" cy="1118421"/>
          </a:xfrm>
          <a:prstGeom prst="rect">
            <a:avLst/>
          </a:prstGeom>
        </p:spPr>
      </p:pic>
    </p:spTree>
    <p:extLst>
      <p:ext uri="{BB962C8B-B14F-4D97-AF65-F5344CB8AC3E}">
        <p14:creationId xmlns:p14="http://schemas.microsoft.com/office/powerpoint/2010/main" val="2211266120"/>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364C9994DDD1B4998DEE5017936F8AE" ma:contentTypeVersion="6" ma:contentTypeDescription="Ustvari nov dokument." ma:contentTypeScope="" ma:versionID="a2431bdffff1d4b0f06543391b1648f4">
  <xsd:schema xmlns:xsd="http://www.w3.org/2001/XMLSchema" xmlns:xs="http://www.w3.org/2001/XMLSchema" xmlns:p="http://schemas.microsoft.com/office/2006/metadata/properties" xmlns:ns2="ad77ee62-bb45-48e0-8476-4307ae7a337e" targetNamespace="http://schemas.microsoft.com/office/2006/metadata/properties" ma:root="true" ma:fieldsID="462836cdbbd7dc5b850e6b33c5bea039" ns2:_="">
    <xsd:import namespace="ad77ee62-bb45-48e0-8476-4307ae7a33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77ee62-bb45-48e0-8476-4307ae7a33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D1FB71A-BAFB-479B-B1E2-49A307567123}"/>
</file>

<file path=customXml/itemProps2.xml><?xml version="1.0" encoding="utf-8"?>
<ds:datastoreItem xmlns:ds="http://schemas.openxmlformats.org/officeDocument/2006/customXml" ds:itemID="{01702A5A-6264-45AE-897E-2C1FC6FA58A7}"/>
</file>

<file path=customXml/itemProps3.xml><?xml version="1.0" encoding="utf-8"?>
<ds:datastoreItem xmlns:ds="http://schemas.openxmlformats.org/officeDocument/2006/customXml" ds:itemID="{68804ACA-B687-43A7-8CAC-1E67AFBA6EAC}"/>
</file>

<file path=docProps/app.xml><?xml version="1.0" encoding="utf-8"?>
<Properties xmlns="http://schemas.openxmlformats.org/officeDocument/2006/extended-properties" xmlns:vt="http://schemas.openxmlformats.org/officeDocument/2006/docPropsVTypes">
  <Template/>
  <TotalTime>186</TotalTime>
  <Words>654</Words>
  <Application>Microsoft Office PowerPoint</Application>
  <PresentationFormat>Širokozaslonsko</PresentationFormat>
  <Paragraphs>61</Paragraphs>
  <Slides>7</Slides>
  <Notes>1</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7</vt:i4>
      </vt:variant>
    </vt:vector>
  </HeadingPairs>
  <TitlesOfParts>
    <vt:vector size="13" baseType="lpstr">
      <vt:lpstr>Arial</vt:lpstr>
      <vt:lpstr>Calibri</vt:lpstr>
      <vt:lpstr>Calibri Light</vt:lpstr>
      <vt:lpstr>Times New Roman</vt:lpstr>
      <vt:lpstr>Wingdings</vt:lpstr>
      <vt:lpstr>Officeova tema</vt:lpstr>
      <vt:lpstr>Števec korakov</vt:lpstr>
      <vt:lpstr>Pomen hoje in gibanja</vt:lpstr>
      <vt:lpstr>Pomanjkanje gibanja povzroča težave</vt:lpstr>
      <vt:lpstr>CILJI</vt:lpstr>
      <vt:lpstr>NALOGA </vt:lpstr>
      <vt:lpstr>NALOGA</vt:lpstr>
      <vt:lpstr>NALOGA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Števec korakov</dc:title>
  <dc:creator>Uporabnik sistema Windows</dc:creator>
  <cp:lastModifiedBy>Uporabnik sistema Windows</cp:lastModifiedBy>
  <cp:revision>14</cp:revision>
  <dcterms:created xsi:type="dcterms:W3CDTF">2020-03-31T06:02:23Z</dcterms:created>
  <dcterms:modified xsi:type="dcterms:W3CDTF">2020-04-06T11:15:58Z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0x010100F364C9994DDD1B4998DEE5017936F8AE</vt:lpwstr>
  </property>
</Properties>
</file>