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73" r:id="rId6"/>
    <p:sldId id="261" r:id="rId7"/>
    <p:sldId id="265" r:id="rId8"/>
    <p:sldId id="266" r:id="rId9"/>
    <p:sldId id="260" r:id="rId10"/>
    <p:sldId id="264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550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3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0888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511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5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21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33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2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9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4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8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185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8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02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220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6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1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Q5cIAkxotw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dropbox.com/s/u929536ggzfyy4y/Mo%C5%A1kec.mp4?dl=0" TargetMode="External"/><Relationship Id="rId7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murski-muzej.si/izobrazevanje/gradiva-pomurja/slovar" TargetMode="External"/><Relationship Id="rId2" Type="http://schemas.openxmlformats.org/officeDocument/2006/relationships/hyperlink" Target="https://sobotainfo.com/slova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 rot="21420000">
            <a:off x="675276" y="594893"/>
            <a:ext cx="10131700" cy="3107894"/>
          </a:xfrm>
        </p:spPr>
        <p:txBody>
          <a:bodyPr>
            <a:normAutofit fontScale="90000"/>
          </a:bodyPr>
          <a:lstStyle/>
          <a:p>
            <a:br>
              <a:rPr lang="sl-SI" dirty="0"/>
            </a:br>
            <a:r>
              <a:rPr lang="sl-SI" dirty="0"/>
              <a:t>FEJST PREKMURSKI</a:t>
            </a:r>
            <a:br>
              <a:rPr lang="sl-SI" dirty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 rot="21420000">
            <a:off x="954982" y="2432877"/>
            <a:ext cx="9648973" cy="1626182"/>
          </a:xfrm>
        </p:spPr>
        <p:txBody>
          <a:bodyPr/>
          <a:lstStyle/>
          <a:p>
            <a:r>
              <a:rPr lang="sl-SI" sz="4000" b="1" dirty="0">
                <a:solidFill>
                  <a:schemeClr val="tx2"/>
                </a:solidFill>
                <a:latin typeface="Arial Black" panose="020B0A04020102020204" pitchFamily="34" charset="0"/>
              </a:rPr>
              <a:t>NAFČI SE GUČATI PREKMURSKI</a:t>
            </a:r>
          </a:p>
        </p:txBody>
      </p:sp>
      <p:pic>
        <p:nvPicPr>
          <p:cNvPr id="4" name="Ed Sheeran - PERFECT (Wedding Version) VIOLIN &amp; PIANO cover feat. Pachelbel's CA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7291" y="519906"/>
            <a:ext cx="609600" cy="609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AFA50F1-BC86-4F40-886D-5E937307DF8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233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6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 rot="21420000">
            <a:off x="407875" y="114016"/>
            <a:ext cx="9755187" cy="2766528"/>
          </a:xfrm>
        </p:spPr>
        <p:txBody>
          <a:bodyPr/>
          <a:lstStyle/>
          <a:p>
            <a:pPr algn="l"/>
            <a:r>
              <a:rPr lang="sl-SI" dirty="0"/>
              <a:t>In za konec…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7DD52C5-B55D-4297-B2AD-EEFB388413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233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308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 rot="21420000">
            <a:off x="883895" y="669662"/>
            <a:ext cx="9494926" cy="2480455"/>
          </a:xfrm>
        </p:spPr>
        <p:txBody>
          <a:bodyPr>
            <a:normAutofit fontScale="90000"/>
          </a:bodyPr>
          <a:lstStyle/>
          <a:p>
            <a:pPr algn="ctr"/>
            <a:br>
              <a:rPr lang="sl-SI" sz="4000" dirty="0"/>
            </a:br>
            <a:br>
              <a:rPr lang="sl-SI" sz="4000" dirty="0"/>
            </a:br>
            <a:br>
              <a:rPr lang="sl-SI" sz="4000" dirty="0"/>
            </a:br>
            <a:br>
              <a:rPr lang="sl-SI" sz="4900" dirty="0"/>
            </a:br>
            <a:r>
              <a:rPr lang="sl-SI" sz="4900" dirty="0"/>
              <a:t> </a:t>
            </a:r>
            <a:r>
              <a:rPr lang="sl-SI" sz="5300" dirty="0"/>
              <a:t>malo za šalo, malo za res!</a:t>
            </a:r>
            <a:br>
              <a:rPr lang="sl-SI" sz="4000" dirty="0"/>
            </a:br>
            <a:br>
              <a:rPr lang="sl-SI" sz="4000" dirty="0"/>
            </a:br>
            <a:endParaRPr lang="sl-SI" sz="4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 rot="21420000">
            <a:off x="645194" y="2501282"/>
            <a:ext cx="10191862" cy="1959938"/>
          </a:xfrm>
        </p:spPr>
        <p:txBody>
          <a:bodyPr/>
          <a:lstStyle/>
          <a:p>
            <a:pPr algn="ctr"/>
            <a:r>
              <a:rPr lang="sl-SI" sz="2400" dirty="0" err="1">
                <a:solidFill>
                  <a:schemeClr val="tx2"/>
                </a:solidFill>
                <a:latin typeface="Arial Black" panose="020B0A04020102020204" pitchFamily="34" charset="0"/>
              </a:rPr>
              <a:t>Žmetno</a:t>
            </a:r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 je v </a:t>
            </a:r>
            <a:r>
              <a:rPr lang="sl-SI" sz="2400" dirty="0" err="1">
                <a:solidFill>
                  <a:schemeClr val="tx2"/>
                </a:solidFill>
                <a:latin typeface="Arial Black" panose="020B0A04020102020204" pitchFamily="34" charset="0"/>
              </a:rPr>
              <a:t>kmici</a:t>
            </a:r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 brez </a:t>
            </a:r>
            <a:r>
              <a:rPr lang="sl-SI" sz="24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posvejta</a:t>
            </a:r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, </a:t>
            </a:r>
            <a:r>
              <a:rPr lang="sl-SI" sz="2400" dirty="0" err="1">
                <a:solidFill>
                  <a:schemeClr val="tx2"/>
                </a:solidFill>
                <a:latin typeface="Arial Black" panose="020B0A04020102020204" pitchFamily="34" charset="0"/>
              </a:rPr>
              <a:t>sumiča</a:t>
            </a:r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sl-SI" sz="2400" dirty="0" err="1">
                <a:solidFill>
                  <a:schemeClr val="tx2"/>
                </a:solidFill>
                <a:latin typeface="Arial Black" panose="020B0A04020102020204" pitchFamily="34" charset="0"/>
              </a:rPr>
              <a:t>bujti</a:t>
            </a:r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sl-SI" sz="2400" dirty="0" err="1">
                <a:solidFill>
                  <a:schemeClr val="tx2"/>
                </a:solidFill>
                <a:latin typeface="Arial Black" panose="020B0A04020102020204" pitchFamily="34" charset="0"/>
              </a:rPr>
              <a:t>Bouga</a:t>
            </a:r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 je </a:t>
            </a:r>
            <a:r>
              <a:rPr lang="sl-SI" sz="2400" dirty="0" err="1">
                <a:solidFill>
                  <a:schemeClr val="tx2"/>
                </a:solidFill>
                <a:latin typeface="Arial Black" panose="020B0A04020102020204" pitchFamily="34" charset="0"/>
              </a:rPr>
              <a:t>bouga</a:t>
            </a:r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, </a:t>
            </a:r>
            <a:r>
              <a:rPr lang="sl-SI" sz="2400" dirty="0" err="1">
                <a:solidFill>
                  <a:schemeClr val="tx2"/>
                </a:solidFill>
                <a:latin typeface="Arial Black" panose="020B0A04020102020204" pitchFamily="34" charset="0"/>
              </a:rPr>
              <a:t>gejžova</a:t>
            </a:r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 mati.</a:t>
            </a:r>
          </a:p>
          <a:p>
            <a:pPr algn="ctr"/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Točno tak, pa </a:t>
            </a:r>
            <a:r>
              <a:rPr lang="sl-SI" sz="2400" dirty="0" err="1">
                <a:solidFill>
                  <a:schemeClr val="tx2"/>
                </a:solidFill>
                <a:latin typeface="Arial Black" panose="020B0A04020102020204" pitchFamily="34" charset="0"/>
              </a:rPr>
              <a:t>nikak</a:t>
            </a:r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sl-SI" sz="2400" dirty="0" err="1">
                <a:solidFill>
                  <a:schemeClr val="tx2"/>
                </a:solidFill>
                <a:latin typeface="Arial Black" panose="020B0A04020102020204" pitchFamily="34" charset="0"/>
              </a:rPr>
              <a:t>načik</a:t>
            </a:r>
            <a:r>
              <a:rPr lang="sl-SI" sz="2400" dirty="0">
                <a:solidFill>
                  <a:schemeClr val="tx2"/>
                </a:solidFill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D5F041B-3FA9-4949-B8C1-36D0AE35A3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233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79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137" y="1058090"/>
            <a:ext cx="10842172" cy="2808515"/>
          </a:xfrm>
        </p:spPr>
        <p:txBody>
          <a:bodyPr>
            <a:normAutofit fontScale="90000"/>
          </a:bodyPr>
          <a:lstStyle/>
          <a:p>
            <a:br>
              <a:rPr lang="hu-HU" b="1" dirty="0"/>
            </a:br>
            <a:br>
              <a:rPr lang="hu-HU" b="1" dirty="0"/>
            </a:br>
            <a:r>
              <a:rPr lang="hu-HU" sz="4400" dirty="0">
                <a:solidFill>
                  <a:schemeClr val="tx2"/>
                </a:solidFill>
                <a:latin typeface="Arial Black" panose="020B0A04020102020204" pitchFamily="34" charset="0"/>
              </a:rPr>
              <a:t>Gnes de Fse fküper Fejst načik; SIGURNO te se KAJ NOVEGA NAFČILi, ČüLi  kakšo pametno rejč, zapisali rejči štere nindri indri ne gučijo IN SE gvüšno  dosta presmij(g)ali. posvejt fčinja DE SE vüjžgo in nemer v mladoj düjše, de se prebűjdo!</a:t>
            </a:r>
            <a:endParaRPr lang="sl-SI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5AEB124-F2EF-494E-BB36-03E62CAE39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76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865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SLOVENSKA NAREČJA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7441" y="1732576"/>
            <a:ext cx="4944458" cy="3531755"/>
          </a:xfrm>
          <a:prstGeom prst="rect">
            <a:avLst/>
          </a:prstGeom>
        </p:spPr>
      </p:pic>
      <p:sp>
        <p:nvSpPr>
          <p:cNvPr id="7" name="Označba mesta vsebine 6"/>
          <p:cNvSpPr>
            <a:spLocks noGrp="1"/>
          </p:cNvSpPr>
          <p:nvPr>
            <p:ph sz="quarter" idx="14"/>
          </p:nvPr>
        </p:nvSpPr>
        <p:spPr>
          <a:xfrm>
            <a:off x="5956663" y="1732576"/>
            <a:ext cx="5123846" cy="3642010"/>
          </a:xfrm>
        </p:spPr>
        <p:txBody>
          <a:bodyPr>
            <a:normAutofit fontScale="85000" lnSpcReduction="10000"/>
          </a:bodyPr>
          <a:lstStyle/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sl-SI" sz="2800" b="1" cap="none" dirty="0">
                <a:solidFill>
                  <a:schemeClr val="accent1">
                    <a:lumMod val="75000"/>
                  </a:schemeClr>
                </a:solidFill>
                <a:latin typeface="Garamond" panose="02020404030301010803"/>
              </a:rPr>
              <a:t>7 narečnih skupin;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sl-SI" sz="2800" b="1" cap="none" dirty="0">
                <a:solidFill>
                  <a:schemeClr val="accent1">
                    <a:lumMod val="75000"/>
                  </a:schemeClr>
                </a:solidFill>
                <a:latin typeface="Garamond" panose="02020404030301010803"/>
              </a:rPr>
              <a:t>okrog 40 narečij; 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sl-SI" sz="2800" b="1" cap="none" dirty="0">
                <a:solidFill>
                  <a:schemeClr val="accent1">
                    <a:lumMod val="75000"/>
                  </a:schemeClr>
                </a:solidFill>
                <a:latin typeface="Garamond" panose="02020404030301010803"/>
              </a:rPr>
              <a:t>skoraj vsak kraj svoj govor;</a:t>
            </a: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sl-SI" sz="2800" b="1" cap="none" dirty="0">
                <a:solidFill>
                  <a:schemeClr val="accent1">
                    <a:lumMod val="75000"/>
                  </a:schemeClr>
                </a:solidFill>
                <a:latin typeface="Garamond" panose="02020404030301010803"/>
              </a:rPr>
              <a:t>PANONSKA NAREČNA SKUPINA: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sl-SI" sz="2400" cap="none" dirty="0">
                <a:solidFill>
                  <a:schemeClr val="accent1">
                    <a:lumMod val="75000"/>
                  </a:schemeClr>
                </a:solidFill>
                <a:latin typeface="Garamond" panose="02020404030301010803"/>
              </a:rPr>
              <a:t>HALOŠKO,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sl-SI" sz="2400" cap="none" dirty="0">
                <a:solidFill>
                  <a:schemeClr val="accent1">
                    <a:lumMod val="75000"/>
                  </a:schemeClr>
                </a:solidFill>
                <a:latin typeface="Garamond" panose="02020404030301010803"/>
              </a:rPr>
              <a:t>PRLEŠKO,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sl-SI" sz="2400" cap="none" dirty="0">
                <a:solidFill>
                  <a:schemeClr val="accent1">
                    <a:lumMod val="75000"/>
                  </a:schemeClr>
                </a:solidFill>
                <a:latin typeface="Garamond" panose="02020404030301010803"/>
              </a:rPr>
              <a:t>SLOVENSKOGORIŠKO,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sl-SI" sz="2400" b="1" u="sng" cap="none" dirty="0">
                <a:solidFill>
                  <a:schemeClr val="accent1">
                    <a:lumMod val="75000"/>
                  </a:schemeClr>
                </a:solidFill>
                <a:latin typeface="Garamond" panose="02020404030301010803"/>
              </a:rPr>
              <a:t>PREKMURSKO NAREČJE.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 rot="17097018">
            <a:off x="4175238" y="2507693"/>
            <a:ext cx="1072059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l-SI" sz="1400" dirty="0"/>
              <a:t>Panonsko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45CB7B0-8741-4882-92CF-2C3AC6674A4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76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142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Prekmurje in prekmurščina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352697" y="1528354"/>
            <a:ext cx="10920549" cy="39319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Prekmurje je v preteklosti spadalo pod madžarsko in se je dolga leta razvijalo ločeno od ostalega dela </a:t>
            </a:r>
            <a:r>
              <a:rPr lang="sl-SI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slovenije</a:t>
            </a:r>
            <a:r>
              <a:rPr lang="sl-SI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vse to pa se seveda tudi kaže v samem prekmurskem narečju. 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PREKMURŠČINA</a:t>
            </a:r>
            <a:r>
              <a:rPr lang="sl-SI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je najbolj vzhodno slovensko narečje. Ima 5 </a:t>
            </a:r>
            <a:r>
              <a:rPr lang="sl-SI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podnarečij</a:t>
            </a:r>
            <a:r>
              <a:rPr lang="sl-SI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lvl="0" indent="0">
              <a:buClr>
                <a:srgbClr val="83992A"/>
              </a:buClr>
              <a:buNone/>
            </a:pPr>
            <a:r>
              <a:rPr lang="sl-SI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prekmurskem narečju je bilo izdanih skoraj 300 knjig, veliko časopisov, rokopisov, koledarjev in zato Velja tudi za najbolj razvito slovensko narečno književnost.</a:t>
            </a:r>
          </a:p>
        </p:txBody>
      </p:sp>
      <p:pic>
        <p:nvPicPr>
          <p:cNvPr id="4" name="Grafika 6" descr="Uho">
            <a:extLst>
              <a:ext uri="{FF2B5EF4-FFF2-40B4-BE49-F238E27FC236}">
                <a16:creationId xmlns:a16="http://schemas.microsoft.com/office/drawing/2014/main" id="{18CB5B77-E065-4024-906A-09D66EB8A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1948" y="3135194"/>
            <a:ext cx="342550" cy="3425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62F3ED-6DE5-4A37-BB75-69A33528DD3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76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019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568235" y="1096745"/>
            <a:ext cx="10394707" cy="33111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3600" b="1" dirty="0">
                <a:solidFill>
                  <a:srgbClr val="424242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Ste vedeli, da je bila v preteklosti prekmurščina tudi knjižni jezik? </a:t>
            </a:r>
          </a:p>
          <a:p>
            <a:pPr marL="0" indent="0">
              <a:buNone/>
            </a:pPr>
            <a:r>
              <a:rPr lang="sl-SI" sz="3600" b="1" dirty="0">
                <a:solidFill>
                  <a:srgbClr val="4242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 18. stoletju sta v slovenskem prostoru obstajali dve knjižni normi, ena od teh je bila vse do konca druge svetovne vojne tudi prekmurska knjižna norma.</a:t>
            </a: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DF9B409-3BEA-4991-B39A-21B8101BC5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76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82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sl-SI" sz="4000" dirty="0"/>
            </a:br>
            <a:br>
              <a:rPr lang="sl-SI" sz="4000" dirty="0">
                <a:solidFill>
                  <a:schemeClr val="tx2"/>
                </a:solidFill>
              </a:rPr>
            </a:br>
            <a:br>
              <a:rPr lang="sl-SI" sz="4000" dirty="0">
                <a:solidFill>
                  <a:schemeClr val="tx2"/>
                </a:solidFill>
              </a:rPr>
            </a:br>
            <a:br>
              <a:rPr lang="sl-SI" sz="4000" dirty="0">
                <a:solidFill>
                  <a:schemeClr val="tx2"/>
                </a:solidFill>
              </a:rPr>
            </a:br>
            <a:br>
              <a:rPr lang="sl-SI" sz="4000" dirty="0">
                <a:solidFill>
                  <a:schemeClr val="tx2"/>
                </a:solidFill>
              </a:rPr>
            </a:br>
            <a:br>
              <a:rPr lang="sl-SI" sz="4000" dirty="0">
                <a:solidFill>
                  <a:schemeClr val="tx2"/>
                </a:solidFill>
              </a:rPr>
            </a:br>
            <a:r>
              <a:rPr lang="sl-SI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prva tiskana knjiga v prekmurskem knjižnem jeziku Je izšla že leta 1715! </a:t>
            </a:r>
            <a:br>
              <a:rPr lang="sl-SI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AVTOR JE BIL FRANC TEMLIN, NAPISAL PA JE KATEKIZEM (Mali </a:t>
            </a:r>
            <a:r>
              <a:rPr lang="sl-SI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Katechismus</a:t>
            </a:r>
            <a:r>
              <a:rPr lang="sl-SI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tj. prevod Lutrovega Malega katekizma).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450669" y="1837765"/>
            <a:ext cx="10394707" cy="3311189"/>
          </a:xfrm>
        </p:spPr>
        <p:txBody>
          <a:bodyPr>
            <a:normAutofit/>
          </a:bodyPr>
          <a:lstStyle/>
          <a:p>
            <a:pPr marL="0" lvl="0" indent="0">
              <a:buClr>
                <a:srgbClr val="83992A"/>
              </a:buClr>
              <a:buNone/>
            </a:pP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>
              <a:buClr>
                <a:srgbClr val="83992A"/>
              </a:buClr>
              <a:buNone/>
            </a:pP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>
              <a:buClr>
                <a:srgbClr val="83992A"/>
              </a:buClr>
              <a:buNone/>
            </a:pP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Clr>
                <a:srgbClr val="83992A"/>
              </a:buClr>
              <a:buNone/>
            </a:pP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Clr>
                <a:srgbClr val="83992A"/>
              </a:buClr>
              <a:buNone/>
            </a:pP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Clr>
                <a:srgbClr val="83992A"/>
              </a:buClr>
              <a:buNone/>
            </a:pP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Clr>
                <a:srgbClr val="83992A"/>
              </a:buClr>
              <a:buNone/>
            </a:pP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>
              <a:buClr>
                <a:srgbClr val="83992A"/>
              </a:buClr>
              <a:buNone/>
            </a:pP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07BF3E4-08DD-46B9-B512-47D23A8391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76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7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1" y="783080"/>
            <a:ext cx="10394707" cy="1158140"/>
          </a:xfrm>
        </p:spPr>
        <p:txBody>
          <a:bodyPr>
            <a:normAutofit fontScale="90000"/>
          </a:bodyPr>
          <a:lstStyle/>
          <a:p>
            <a:r>
              <a:rPr lang="sl-SI" dirty="0"/>
              <a:t>Prekmurščina je lahko tudi fejst zanimiva </a:t>
            </a:r>
            <a:r>
              <a:rPr lang="sl-SI" dirty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92184" y="2206262"/>
            <a:ext cx="3319449" cy="2796812"/>
          </a:xfrm>
          <a:prstGeom prst="rect">
            <a:avLst/>
          </a:prstGeom>
        </p:spPr>
      </p:pic>
      <p:sp>
        <p:nvSpPr>
          <p:cNvPr id="6" name="Označba mesta besedila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sz="2800" dirty="0"/>
              <a:t>GREMO SE MLADE PREVAJALCE!</a:t>
            </a:r>
          </a:p>
        </p:txBody>
      </p:sp>
      <p:sp>
        <p:nvSpPr>
          <p:cNvPr id="8" name="Označba mesta vsebine 7"/>
          <p:cNvSpPr>
            <a:spLocks noGrp="1"/>
          </p:cNvSpPr>
          <p:nvPr>
            <p:ph sz="quarter" idx="14"/>
          </p:nvPr>
        </p:nvSpPr>
        <p:spPr>
          <a:xfrm>
            <a:off x="5991795" y="2612398"/>
            <a:ext cx="5088713" cy="2512852"/>
          </a:xfrm>
        </p:spPr>
        <p:txBody>
          <a:bodyPr>
            <a:normAutofit fontScale="47500" lnSpcReduction="20000"/>
          </a:bodyPr>
          <a:lstStyle/>
          <a:p>
            <a:pPr>
              <a:buFontTx/>
              <a:buChar char="-"/>
            </a:pPr>
            <a:endParaRPr lang="sl-SI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sl-SI" sz="2900" b="1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Poslušajte zgodbo in skušajte zapisati čim več prekmurskih besed.</a:t>
            </a:r>
          </a:p>
          <a:p>
            <a:pPr>
              <a:buFontTx/>
              <a:buChar char="-"/>
            </a:pPr>
            <a:r>
              <a:rPr lang="sl-SI" sz="2900" b="1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Na kratko zapišite o čem govori zgodba.</a:t>
            </a:r>
          </a:p>
          <a:p>
            <a:pPr>
              <a:buFontTx/>
              <a:buChar char="-"/>
            </a:pPr>
            <a:r>
              <a:rPr lang="sl-SI" sz="2900" b="1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Za pet najbolj zanimivih besed, najdite ustrezen prevod.</a:t>
            </a:r>
          </a:p>
          <a:p>
            <a:pPr marL="0" indent="0">
              <a:buNone/>
            </a:pPr>
            <a:endParaRPr lang="sl-SI" sz="23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sl-SI" sz="2300" dirty="0">
                <a:solidFill>
                  <a:schemeClr val="tx2"/>
                </a:solidFill>
                <a:latin typeface="Arial Black" panose="020B0A04020102020204" pitchFamily="34" charset="0"/>
              </a:rPr>
              <a:t>  		</a:t>
            </a:r>
            <a:r>
              <a:rPr lang="sl-SI" sz="2900" u="sng" dirty="0">
                <a:solidFill>
                  <a:schemeClr val="tx2"/>
                </a:solidFill>
                <a:latin typeface="Arial Black" panose="020B0A04020102020204" pitchFamily="34" charset="0"/>
                <a:hlinkClick r:id="rId3"/>
              </a:rPr>
              <a:t>ZGODBA - klikni</a:t>
            </a:r>
            <a:endParaRPr lang="sl-SI" sz="2900" u="sng" dirty="0"/>
          </a:p>
        </p:txBody>
      </p:sp>
      <p:pic>
        <p:nvPicPr>
          <p:cNvPr id="7" name="Grafika 6" descr="Uho">
            <a:extLst>
              <a:ext uri="{FF2B5EF4-FFF2-40B4-BE49-F238E27FC236}">
                <a16:creationId xmlns:a16="http://schemas.microsoft.com/office/drawing/2014/main" id="{18CB5B77-E065-4024-906A-09D66EB8A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8268" y="4660524"/>
            <a:ext cx="342550" cy="342550"/>
          </a:xfrm>
          <a:prstGeom prst="rect">
            <a:avLst/>
          </a:prstGeom>
        </p:spPr>
      </p:pic>
      <p:pic>
        <p:nvPicPr>
          <p:cNvPr id="11" name="Grafika 10" descr="Videokamera">
            <a:extLst>
              <a:ext uri="{FF2B5EF4-FFF2-40B4-BE49-F238E27FC236}">
                <a16:creationId xmlns:a16="http://schemas.microsoft.com/office/drawing/2014/main" id="{3B985EF8-83DA-47BA-AD55-8C135B1F8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1334" y="4660524"/>
            <a:ext cx="342550" cy="34255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BD91C28-BBAF-4D8E-BC6F-896DB28502B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3" y="146050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20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REŠI ŠE NASLEDNJE NALOGE: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918356" y="2063395"/>
            <a:ext cx="4685610" cy="2991931"/>
          </a:xfrm>
        </p:spPr>
        <p:txBody>
          <a:bodyPr/>
          <a:lstStyle/>
          <a:p>
            <a:r>
              <a:rPr lang="sl-SI" dirty="0"/>
              <a:t>KOLIKO NAREČNIH SKUPIN IMAMO V SLOVENIJI?</a:t>
            </a:r>
          </a:p>
          <a:p>
            <a:r>
              <a:rPr lang="sl-SI" dirty="0"/>
              <a:t>NA KOLIKO PODNAREČIJ DELIMO PREKMURSKO NAREČJE? </a:t>
            </a:r>
          </a:p>
          <a:p>
            <a:r>
              <a:rPr lang="sl-SI" dirty="0"/>
              <a:t>POVEŽI BESEDE S PRIPADAJOČIMI SLIČICAMI. </a:t>
            </a:r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78764" y="1573612"/>
            <a:ext cx="5527435" cy="453524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CCC475D-9053-4BF5-8CA4-82E6FD3BF84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76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51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r>
              <a:rPr lang="sl-SI" dirty="0"/>
              <a:t>Če pa boste v pogovoru s Prekmurcem kdaj v zadregi, si lahko pomagate s</a:t>
            </a:r>
            <a:br>
              <a:rPr lang="sl-SI" dirty="0"/>
            </a:br>
            <a:r>
              <a:rPr lang="sl-SI" dirty="0"/>
              <a:t>PREKMURSKO-SLOVENSKIM SLOVARJEM. </a:t>
            </a:r>
            <a:br>
              <a:rPr lang="sl-SI" dirty="0"/>
            </a:b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Najdete ga na: : </a:t>
            </a:r>
            <a:r>
              <a:rPr lang="sl-SI" sz="2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https://sobotainfo.com/slovar</a:t>
            </a:r>
            <a:r>
              <a:rPr lang="sl-SI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 na </a:t>
            </a:r>
            <a:r>
              <a:rPr lang="sl-SI" sz="2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http://www.pomurski-muzej.si/izobrazevanje/gradiva-pomurja/slovar</a:t>
            </a:r>
            <a:endParaRPr lang="sl-SI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52EF1D6-66D9-44DE-B803-6DF396ECBC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76"/>
            <a:ext cx="796925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7922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lavni dogodek">
  <a:themeElements>
    <a:clrScheme name="Glavni dogodek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Glavni dogodek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vni dogodek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64C9994DDD1B4998DEE5017936F8AE" ma:contentTypeVersion="2" ma:contentTypeDescription="Ustvari nov dokument." ma:contentTypeScope="" ma:versionID="406332e5d05155d0d7753f166a169ea9">
  <xsd:schema xmlns:xsd="http://www.w3.org/2001/XMLSchema" xmlns:xs="http://www.w3.org/2001/XMLSchema" xmlns:p="http://schemas.microsoft.com/office/2006/metadata/properties" xmlns:ns2="ad77ee62-bb45-48e0-8476-4307ae7a337e" targetNamespace="http://schemas.microsoft.com/office/2006/metadata/properties" ma:root="true" ma:fieldsID="416529a4b5d851068462785e5e3b6fec" ns2:_="">
    <xsd:import namespace="ad77ee62-bb45-48e0-8476-4307ae7a33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7ee62-bb45-48e0-8476-4307ae7a33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DCA954-8455-4222-B2C1-EA68A23ED30B}"/>
</file>

<file path=customXml/itemProps2.xml><?xml version="1.0" encoding="utf-8"?>
<ds:datastoreItem xmlns:ds="http://schemas.openxmlformats.org/officeDocument/2006/customXml" ds:itemID="{694F0EC2-276F-4302-81D9-57465070A5AB}"/>
</file>

<file path=customXml/itemProps3.xml><?xml version="1.0" encoding="utf-8"?>
<ds:datastoreItem xmlns:ds="http://schemas.openxmlformats.org/officeDocument/2006/customXml" ds:itemID="{0B4B425E-D23C-4D88-9362-3A04585665BC}"/>
</file>

<file path=docProps/app.xml><?xml version="1.0" encoding="utf-8"?>
<Properties xmlns="http://schemas.openxmlformats.org/officeDocument/2006/extended-properties" xmlns:vt="http://schemas.openxmlformats.org/officeDocument/2006/docPropsVTypes">
  <Template>Glavni dogodek</Template>
  <TotalTime>244</TotalTime>
  <Words>415</Words>
  <Application>Microsoft Office PowerPoint</Application>
  <PresentationFormat>Širokozaslonsko</PresentationFormat>
  <Paragraphs>47</Paragraphs>
  <Slides>11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Garamond</vt:lpstr>
      <vt:lpstr>Impact</vt:lpstr>
      <vt:lpstr>Glavni dogodek</vt:lpstr>
      <vt:lpstr> FEJST PREKMURSKI </vt:lpstr>
      <vt:lpstr>  Gnes de Fse fküper Fejst načik; SIGURNO te se KAJ NOVEGA NAFČILi, ČüLi  kakšo pametno rejč, zapisali rejči štere nindri indri ne gučijo IN SE gvüšno  dosta presmij(g)ali. posvejt fčinja DE SE vüjžgo in nemer v mladoj düjše, de se prebűjdo!</vt:lpstr>
      <vt:lpstr>SLOVENSKA NAREČJA</vt:lpstr>
      <vt:lpstr>Prekmurje in prekmurščina</vt:lpstr>
      <vt:lpstr>PowerPointova predstavitev</vt:lpstr>
      <vt:lpstr>      prva tiskana knjiga v prekmurskem knjižnem jeziku Je izšla že leta 1715!  AVTOR JE BIL FRANC TEMLIN, NAPISAL PA JE KATEKIZEM (Mali Katechismus, tj. prevod Lutrovega Malega katekizma).</vt:lpstr>
      <vt:lpstr>Prekmurščina je lahko tudi fejst zanimiva </vt:lpstr>
      <vt:lpstr>REŠI ŠE NASLEDNJE NALOGE:</vt:lpstr>
      <vt:lpstr>      Če pa boste v pogovoru s Prekmurcem kdaj v zadregi, si lahko pomagate s PREKMURSKO-SLOVENSKIM SLOVARJEM.    </vt:lpstr>
      <vt:lpstr>In za konec…</vt:lpstr>
      <vt:lpstr>     malo za šalo, malo za res!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FEJST PREKMURSKI</dc:title>
  <dc:creator>Karla Karnet</dc:creator>
  <cp:lastModifiedBy>Irena Kokalj CSOD</cp:lastModifiedBy>
  <cp:revision>28</cp:revision>
  <dcterms:created xsi:type="dcterms:W3CDTF">2020-03-30T13:06:56Z</dcterms:created>
  <dcterms:modified xsi:type="dcterms:W3CDTF">2020-04-01T17:56:46Z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0x010100F364C9994DDD1B4998DEE5017936F8AE</vt:lpwstr>
  </property>
</Properties>
</file>