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64" r:id="rId6"/>
    <p:sldId id="262" r:id="rId7"/>
    <p:sldId id="259" r:id="rId8"/>
    <p:sldId id="260" r:id="rId9"/>
    <p:sldId id="261" r:id="rId10"/>
    <p:sldId id="263" r:id="rId11"/>
    <p:sldId id="258" r:id="rId12"/>
    <p:sldId id="265" r:id="rId13"/>
    <p:sldId id="266" r:id="rId14"/>
    <p:sldId id="267" r:id="rId15"/>
    <p:sldId id="268" r:id="rId16"/>
    <p:sldId id="269" r:id="rId17"/>
    <p:sldId id="270" r:id="rId18"/>
    <p:sldId id="271" r:id="rId19"/>
    <p:sldId id="274" r:id="rId20"/>
    <p:sldId id="275" r:id="rId21"/>
    <p:sldId id="276" r:id="rId22"/>
    <p:sldId id="273" r:id="rId23"/>
    <p:sldId id="278" r:id="rId24"/>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66FF33"/>
    <a:srgbClr val="CCFF33"/>
    <a:srgbClr val="FFCCFF"/>
    <a:srgbClr val="FF3300"/>
    <a:srgbClr val="FF6699"/>
    <a:srgbClr val="CC0099"/>
    <a:srgbClr val="006600"/>
    <a:srgbClr val="FF00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C87F05-A4E3-40FB-A579-03F3D23E1D87}" v="20" dt="2020-04-15T17:11:52.614"/>
  </p1510:revLst>
</p1510:revInfo>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ena Kokalj CSOD" userId="625da1f2-cf78-4664-8e1b-939f3058d925" providerId="ADAL" clId="{30C87F05-A4E3-40FB-A579-03F3D23E1D87}"/>
    <pc:docChg chg="undo redo custSel modSld">
      <pc:chgData name="Irena Kokalj CSOD" userId="625da1f2-cf78-4664-8e1b-939f3058d925" providerId="ADAL" clId="{30C87F05-A4E3-40FB-A579-03F3D23E1D87}" dt="2020-04-15T17:11:57.060" v="55" actId="1076"/>
      <pc:docMkLst>
        <pc:docMk/>
      </pc:docMkLst>
      <pc:sldChg chg="addSp modSp mod">
        <pc:chgData name="Irena Kokalj CSOD" userId="625da1f2-cf78-4664-8e1b-939f3058d925" providerId="ADAL" clId="{30C87F05-A4E3-40FB-A579-03F3D23E1D87}" dt="2020-04-15T17:08:33.728" v="7" actId="1076"/>
        <pc:sldMkLst>
          <pc:docMk/>
          <pc:sldMk cId="1032367224" sldId="257"/>
        </pc:sldMkLst>
        <pc:picChg chg="add mod">
          <ac:chgData name="Irena Kokalj CSOD" userId="625da1f2-cf78-4664-8e1b-939f3058d925" providerId="ADAL" clId="{30C87F05-A4E3-40FB-A579-03F3D23E1D87}" dt="2020-04-15T17:08:33.728" v="7" actId="1076"/>
          <ac:picMkLst>
            <pc:docMk/>
            <pc:sldMk cId="1032367224" sldId="257"/>
            <ac:picMk id="3" creationId="{1BBC7D87-A8ED-4062-9A5F-A0565DCCD73C}"/>
          </ac:picMkLst>
        </pc:picChg>
      </pc:sldChg>
      <pc:sldChg chg="addSp modSp mod">
        <pc:chgData name="Irena Kokalj CSOD" userId="625da1f2-cf78-4664-8e1b-939f3058d925" providerId="ADAL" clId="{30C87F05-A4E3-40FB-A579-03F3D23E1D87}" dt="2020-04-15T17:09:37.649" v="21" actId="1076"/>
        <pc:sldMkLst>
          <pc:docMk/>
          <pc:sldMk cId="919966185" sldId="258"/>
        </pc:sldMkLst>
        <pc:spChg chg="mod">
          <ac:chgData name="Irena Kokalj CSOD" userId="625da1f2-cf78-4664-8e1b-939f3058d925" providerId="ADAL" clId="{30C87F05-A4E3-40FB-A579-03F3D23E1D87}" dt="2020-04-15T17:09:37.649" v="21" actId="1076"/>
          <ac:spMkLst>
            <pc:docMk/>
            <pc:sldMk cId="919966185" sldId="258"/>
            <ac:spMk id="2" creationId="{00000000-0000-0000-0000-000000000000}"/>
          </ac:spMkLst>
        </pc:spChg>
        <pc:picChg chg="add">
          <ac:chgData name="Irena Kokalj CSOD" userId="625da1f2-cf78-4664-8e1b-939f3058d925" providerId="ADAL" clId="{30C87F05-A4E3-40FB-A579-03F3D23E1D87}" dt="2020-04-15T17:09:26.681" v="17"/>
          <ac:picMkLst>
            <pc:docMk/>
            <pc:sldMk cId="919966185" sldId="258"/>
            <ac:picMk id="9" creationId="{9D4A7CB3-7BB9-4771-AAEE-89AECF274DF8}"/>
          </ac:picMkLst>
        </pc:picChg>
      </pc:sldChg>
      <pc:sldChg chg="addSp">
        <pc:chgData name="Irena Kokalj CSOD" userId="625da1f2-cf78-4664-8e1b-939f3058d925" providerId="ADAL" clId="{30C87F05-A4E3-40FB-A579-03F3D23E1D87}" dt="2020-04-15T17:08:47.422" v="10"/>
        <pc:sldMkLst>
          <pc:docMk/>
          <pc:sldMk cId="951157610" sldId="259"/>
        </pc:sldMkLst>
        <pc:picChg chg="add">
          <ac:chgData name="Irena Kokalj CSOD" userId="625da1f2-cf78-4664-8e1b-939f3058d925" providerId="ADAL" clId="{30C87F05-A4E3-40FB-A579-03F3D23E1D87}" dt="2020-04-15T17:08:47.422" v="10"/>
          <ac:picMkLst>
            <pc:docMk/>
            <pc:sldMk cId="951157610" sldId="259"/>
            <ac:picMk id="6" creationId="{9ED40002-C8C3-49A1-86C4-4C5ACF7F0DFC}"/>
          </ac:picMkLst>
        </pc:picChg>
      </pc:sldChg>
      <pc:sldChg chg="addSp">
        <pc:chgData name="Irena Kokalj CSOD" userId="625da1f2-cf78-4664-8e1b-939f3058d925" providerId="ADAL" clId="{30C87F05-A4E3-40FB-A579-03F3D23E1D87}" dt="2020-04-15T17:08:51.429" v="11"/>
        <pc:sldMkLst>
          <pc:docMk/>
          <pc:sldMk cId="2832204989" sldId="260"/>
        </pc:sldMkLst>
        <pc:picChg chg="add">
          <ac:chgData name="Irena Kokalj CSOD" userId="625da1f2-cf78-4664-8e1b-939f3058d925" providerId="ADAL" clId="{30C87F05-A4E3-40FB-A579-03F3D23E1D87}" dt="2020-04-15T17:08:51.429" v="11"/>
          <ac:picMkLst>
            <pc:docMk/>
            <pc:sldMk cId="2832204989" sldId="260"/>
            <ac:picMk id="6" creationId="{C6BEB98A-87EC-4D85-B6F5-CAF945B33BCD}"/>
          </ac:picMkLst>
        </pc:picChg>
      </pc:sldChg>
      <pc:sldChg chg="addSp modSp mod">
        <pc:chgData name="Irena Kokalj CSOD" userId="625da1f2-cf78-4664-8e1b-939f3058d925" providerId="ADAL" clId="{30C87F05-A4E3-40FB-A579-03F3D23E1D87}" dt="2020-04-15T17:09:16.444" v="15" actId="1076"/>
        <pc:sldMkLst>
          <pc:docMk/>
          <pc:sldMk cId="3048802792" sldId="261"/>
        </pc:sldMkLst>
        <pc:spChg chg="mod">
          <ac:chgData name="Irena Kokalj CSOD" userId="625da1f2-cf78-4664-8e1b-939f3058d925" providerId="ADAL" clId="{30C87F05-A4E3-40FB-A579-03F3D23E1D87}" dt="2020-04-15T17:09:16.444" v="15" actId="1076"/>
          <ac:spMkLst>
            <pc:docMk/>
            <pc:sldMk cId="3048802792" sldId="261"/>
            <ac:spMk id="2" creationId="{00000000-0000-0000-0000-000000000000}"/>
          </ac:spMkLst>
        </pc:spChg>
        <pc:graphicFrameChg chg="mod">
          <ac:chgData name="Irena Kokalj CSOD" userId="625da1f2-cf78-4664-8e1b-939f3058d925" providerId="ADAL" clId="{30C87F05-A4E3-40FB-A579-03F3D23E1D87}" dt="2020-04-15T17:09:11.335" v="14" actId="1076"/>
          <ac:graphicFrameMkLst>
            <pc:docMk/>
            <pc:sldMk cId="3048802792" sldId="261"/>
            <ac:graphicFrameMk id="4" creationId="{00000000-0000-0000-0000-000000000000}"/>
          </ac:graphicFrameMkLst>
        </pc:graphicFrameChg>
        <pc:picChg chg="add">
          <ac:chgData name="Irena Kokalj CSOD" userId="625da1f2-cf78-4664-8e1b-939f3058d925" providerId="ADAL" clId="{30C87F05-A4E3-40FB-A579-03F3D23E1D87}" dt="2020-04-15T17:08:56.967" v="12"/>
          <ac:picMkLst>
            <pc:docMk/>
            <pc:sldMk cId="3048802792" sldId="261"/>
            <ac:picMk id="11" creationId="{3A125265-DE0F-4715-94FE-918E9BC2EC30}"/>
          </ac:picMkLst>
        </pc:picChg>
      </pc:sldChg>
      <pc:sldChg chg="addSp">
        <pc:chgData name="Irena Kokalj CSOD" userId="625da1f2-cf78-4664-8e1b-939f3058d925" providerId="ADAL" clId="{30C87F05-A4E3-40FB-A579-03F3D23E1D87}" dt="2020-04-15T17:08:42.497" v="9"/>
        <pc:sldMkLst>
          <pc:docMk/>
          <pc:sldMk cId="1717875704" sldId="262"/>
        </pc:sldMkLst>
        <pc:picChg chg="add">
          <ac:chgData name="Irena Kokalj CSOD" userId="625da1f2-cf78-4664-8e1b-939f3058d925" providerId="ADAL" clId="{30C87F05-A4E3-40FB-A579-03F3D23E1D87}" dt="2020-04-15T17:08:42.497" v="9"/>
          <ac:picMkLst>
            <pc:docMk/>
            <pc:sldMk cId="1717875704" sldId="262"/>
            <ac:picMk id="3" creationId="{C36CBC27-715C-416B-8FED-DEC0E0AEE1E4}"/>
          </ac:picMkLst>
        </pc:picChg>
      </pc:sldChg>
      <pc:sldChg chg="addSp">
        <pc:chgData name="Irena Kokalj CSOD" userId="625da1f2-cf78-4664-8e1b-939f3058d925" providerId="ADAL" clId="{30C87F05-A4E3-40FB-A579-03F3D23E1D87}" dt="2020-04-15T17:09:20.568" v="16"/>
        <pc:sldMkLst>
          <pc:docMk/>
          <pc:sldMk cId="3699880766" sldId="263"/>
        </pc:sldMkLst>
        <pc:picChg chg="add">
          <ac:chgData name="Irena Kokalj CSOD" userId="625da1f2-cf78-4664-8e1b-939f3058d925" providerId="ADAL" clId="{30C87F05-A4E3-40FB-A579-03F3D23E1D87}" dt="2020-04-15T17:09:20.568" v="16"/>
          <ac:picMkLst>
            <pc:docMk/>
            <pc:sldMk cId="3699880766" sldId="263"/>
            <ac:picMk id="12" creationId="{CA3F5994-48DD-4BE0-A65D-6BA92CA2EB11}"/>
          </ac:picMkLst>
        </pc:picChg>
      </pc:sldChg>
      <pc:sldChg chg="addSp">
        <pc:chgData name="Irena Kokalj CSOD" userId="625da1f2-cf78-4664-8e1b-939f3058d925" providerId="ADAL" clId="{30C87F05-A4E3-40FB-A579-03F3D23E1D87}" dt="2020-04-15T17:08:37.002" v="8"/>
        <pc:sldMkLst>
          <pc:docMk/>
          <pc:sldMk cId="571406259" sldId="264"/>
        </pc:sldMkLst>
        <pc:picChg chg="add">
          <ac:chgData name="Irena Kokalj CSOD" userId="625da1f2-cf78-4664-8e1b-939f3058d925" providerId="ADAL" clId="{30C87F05-A4E3-40FB-A579-03F3D23E1D87}" dt="2020-04-15T17:08:37.002" v="8"/>
          <ac:picMkLst>
            <pc:docMk/>
            <pc:sldMk cId="571406259" sldId="264"/>
            <ac:picMk id="9" creationId="{9B14882E-F53E-48FB-AE00-7C57FA8776A9}"/>
          </ac:picMkLst>
        </pc:picChg>
      </pc:sldChg>
      <pc:sldChg chg="addSp">
        <pc:chgData name="Irena Kokalj CSOD" userId="625da1f2-cf78-4664-8e1b-939f3058d925" providerId="ADAL" clId="{30C87F05-A4E3-40FB-A579-03F3D23E1D87}" dt="2020-04-15T17:09:40.477" v="22"/>
        <pc:sldMkLst>
          <pc:docMk/>
          <pc:sldMk cId="511466061" sldId="265"/>
        </pc:sldMkLst>
        <pc:picChg chg="add">
          <ac:chgData name="Irena Kokalj CSOD" userId="625da1f2-cf78-4664-8e1b-939f3058d925" providerId="ADAL" clId="{30C87F05-A4E3-40FB-A579-03F3D23E1D87}" dt="2020-04-15T17:09:40.477" v="22"/>
          <ac:picMkLst>
            <pc:docMk/>
            <pc:sldMk cId="511466061" sldId="265"/>
            <ac:picMk id="12" creationId="{8BE24AA6-8D8C-42B8-837A-BACE9A7097D0}"/>
          </ac:picMkLst>
        </pc:picChg>
      </pc:sldChg>
      <pc:sldChg chg="addSp modSp mod">
        <pc:chgData name="Irena Kokalj CSOD" userId="625da1f2-cf78-4664-8e1b-939f3058d925" providerId="ADAL" clId="{30C87F05-A4E3-40FB-A579-03F3D23E1D87}" dt="2020-04-15T17:09:50.918" v="24" actId="1076"/>
        <pc:sldMkLst>
          <pc:docMk/>
          <pc:sldMk cId="423292441" sldId="266"/>
        </pc:sldMkLst>
        <pc:spChg chg="mod">
          <ac:chgData name="Irena Kokalj CSOD" userId="625da1f2-cf78-4664-8e1b-939f3058d925" providerId="ADAL" clId="{30C87F05-A4E3-40FB-A579-03F3D23E1D87}" dt="2020-04-15T17:09:50.918" v="24" actId="1076"/>
          <ac:spMkLst>
            <pc:docMk/>
            <pc:sldMk cId="423292441" sldId="266"/>
            <ac:spMk id="2" creationId="{00000000-0000-0000-0000-000000000000}"/>
          </ac:spMkLst>
        </pc:spChg>
        <pc:picChg chg="add">
          <ac:chgData name="Irena Kokalj CSOD" userId="625da1f2-cf78-4664-8e1b-939f3058d925" providerId="ADAL" clId="{30C87F05-A4E3-40FB-A579-03F3D23E1D87}" dt="2020-04-15T17:09:45.186" v="23"/>
          <ac:picMkLst>
            <pc:docMk/>
            <pc:sldMk cId="423292441" sldId="266"/>
            <ac:picMk id="11" creationId="{F986C71D-AA77-4995-9C23-EB90547DCE21}"/>
          </ac:picMkLst>
        </pc:picChg>
      </pc:sldChg>
      <pc:sldChg chg="addSp modSp mod">
        <pc:chgData name="Irena Kokalj CSOD" userId="625da1f2-cf78-4664-8e1b-939f3058d925" providerId="ADAL" clId="{30C87F05-A4E3-40FB-A579-03F3D23E1D87}" dt="2020-04-15T17:09:57.521" v="26" actId="1076"/>
        <pc:sldMkLst>
          <pc:docMk/>
          <pc:sldMk cId="1156649164" sldId="267"/>
        </pc:sldMkLst>
        <pc:picChg chg="mod">
          <ac:chgData name="Irena Kokalj CSOD" userId="625da1f2-cf78-4664-8e1b-939f3058d925" providerId="ADAL" clId="{30C87F05-A4E3-40FB-A579-03F3D23E1D87}" dt="2020-04-15T17:09:57.521" v="26" actId="1076"/>
          <ac:picMkLst>
            <pc:docMk/>
            <pc:sldMk cId="1156649164" sldId="267"/>
            <ac:picMk id="4" creationId="{00000000-0000-0000-0000-000000000000}"/>
          </ac:picMkLst>
        </pc:picChg>
        <pc:picChg chg="add">
          <ac:chgData name="Irena Kokalj CSOD" userId="625da1f2-cf78-4664-8e1b-939f3058d925" providerId="ADAL" clId="{30C87F05-A4E3-40FB-A579-03F3D23E1D87}" dt="2020-04-15T17:09:54.071" v="25"/>
          <ac:picMkLst>
            <pc:docMk/>
            <pc:sldMk cId="1156649164" sldId="267"/>
            <ac:picMk id="11" creationId="{DEB38D7C-7208-46DA-AA5E-65D969EBD8CD}"/>
          </ac:picMkLst>
        </pc:picChg>
      </pc:sldChg>
      <pc:sldChg chg="addSp modSp mod">
        <pc:chgData name="Irena Kokalj CSOD" userId="625da1f2-cf78-4664-8e1b-939f3058d925" providerId="ADAL" clId="{30C87F05-A4E3-40FB-A579-03F3D23E1D87}" dt="2020-04-15T17:10:21.246" v="32" actId="14100"/>
        <pc:sldMkLst>
          <pc:docMk/>
          <pc:sldMk cId="2464879407" sldId="268"/>
        </pc:sldMkLst>
        <pc:spChg chg="mod">
          <ac:chgData name="Irena Kokalj CSOD" userId="625da1f2-cf78-4664-8e1b-939f3058d925" providerId="ADAL" clId="{30C87F05-A4E3-40FB-A579-03F3D23E1D87}" dt="2020-04-15T17:10:07.999" v="28" actId="1076"/>
          <ac:spMkLst>
            <pc:docMk/>
            <pc:sldMk cId="2464879407" sldId="268"/>
            <ac:spMk id="10" creationId="{00000000-0000-0000-0000-000000000000}"/>
          </ac:spMkLst>
        </pc:spChg>
        <pc:picChg chg="mod">
          <ac:chgData name="Irena Kokalj CSOD" userId="625da1f2-cf78-4664-8e1b-939f3058d925" providerId="ADAL" clId="{30C87F05-A4E3-40FB-A579-03F3D23E1D87}" dt="2020-04-15T17:10:10.179" v="29" actId="1076"/>
          <ac:picMkLst>
            <pc:docMk/>
            <pc:sldMk cId="2464879407" sldId="268"/>
            <ac:picMk id="4" creationId="{00000000-0000-0000-0000-000000000000}"/>
          </ac:picMkLst>
        </pc:picChg>
        <pc:picChg chg="mod">
          <ac:chgData name="Irena Kokalj CSOD" userId="625da1f2-cf78-4664-8e1b-939f3058d925" providerId="ADAL" clId="{30C87F05-A4E3-40FB-A579-03F3D23E1D87}" dt="2020-04-15T17:10:17.006" v="31" actId="1076"/>
          <ac:picMkLst>
            <pc:docMk/>
            <pc:sldMk cId="2464879407" sldId="268"/>
            <ac:picMk id="5" creationId="{00000000-0000-0000-0000-000000000000}"/>
          </ac:picMkLst>
        </pc:picChg>
        <pc:picChg chg="mod">
          <ac:chgData name="Irena Kokalj CSOD" userId="625da1f2-cf78-4664-8e1b-939f3058d925" providerId="ADAL" clId="{30C87F05-A4E3-40FB-A579-03F3D23E1D87}" dt="2020-04-15T17:10:21.246" v="32" actId="14100"/>
          <ac:picMkLst>
            <pc:docMk/>
            <pc:sldMk cId="2464879407" sldId="268"/>
            <ac:picMk id="6" creationId="{00000000-0000-0000-0000-000000000000}"/>
          </ac:picMkLst>
        </pc:picChg>
        <pc:picChg chg="add">
          <ac:chgData name="Irena Kokalj CSOD" userId="625da1f2-cf78-4664-8e1b-939f3058d925" providerId="ADAL" clId="{30C87F05-A4E3-40FB-A579-03F3D23E1D87}" dt="2020-04-15T17:10:01.461" v="27"/>
          <ac:picMkLst>
            <pc:docMk/>
            <pc:sldMk cId="2464879407" sldId="268"/>
            <ac:picMk id="11" creationId="{BA8D4B31-DFFD-4511-B4EC-C1F78E1733F7}"/>
          </ac:picMkLst>
        </pc:picChg>
      </pc:sldChg>
      <pc:sldChg chg="addSp modSp mod">
        <pc:chgData name="Irena Kokalj CSOD" userId="625da1f2-cf78-4664-8e1b-939f3058d925" providerId="ADAL" clId="{30C87F05-A4E3-40FB-A579-03F3D23E1D87}" dt="2020-04-15T17:10:33.723" v="35" actId="1076"/>
        <pc:sldMkLst>
          <pc:docMk/>
          <pc:sldMk cId="353186033" sldId="269"/>
        </pc:sldMkLst>
        <pc:spChg chg="mod">
          <ac:chgData name="Irena Kokalj CSOD" userId="625da1f2-cf78-4664-8e1b-939f3058d925" providerId="ADAL" clId="{30C87F05-A4E3-40FB-A579-03F3D23E1D87}" dt="2020-04-15T17:10:31.720" v="34" actId="1076"/>
          <ac:spMkLst>
            <pc:docMk/>
            <pc:sldMk cId="353186033" sldId="269"/>
            <ac:spMk id="12" creationId="{00000000-0000-0000-0000-000000000000}"/>
          </ac:spMkLst>
        </pc:spChg>
        <pc:picChg chg="mod">
          <ac:chgData name="Irena Kokalj CSOD" userId="625da1f2-cf78-4664-8e1b-939f3058d925" providerId="ADAL" clId="{30C87F05-A4E3-40FB-A579-03F3D23E1D87}" dt="2020-04-15T17:10:33.723" v="35" actId="1076"/>
          <ac:picMkLst>
            <pc:docMk/>
            <pc:sldMk cId="353186033" sldId="269"/>
            <ac:picMk id="2" creationId="{00000000-0000-0000-0000-000000000000}"/>
          </ac:picMkLst>
        </pc:picChg>
        <pc:picChg chg="add">
          <ac:chgData name="Irena Kokalj CSOD" userId="625da1f2-cf78-4664-8e1b-939f3058d925" providerId="ADAL" clId="{30C87F05-A4E3-40FB-A579-03F3D23E1D87}" dt="2020-04-15T17:10:27.812" v="33"/>
          <ac:picMkLst>
            <pc:docMk/>
            <pc:sldMk cId="353186033" sldId="269"/>
            <ac:picMk id="7" creationId="{02BB8031-CABB-4B72-93CD-C2A2651EE5D4}"/>
          </ac:picMkLst>
        </pc:picChg>
      </pc:sldChg>
      <pc:sldChg chg="addSp modSp mod">
        <pc:chgData name="Irena Kokalj CSOD" userId="625da1f2-cf78-4664-8e1b-939f3058d925" providerId="ADAL" clId="{30C87F05-A4E3-40FB-A579-03F3D23E1D87}" dt="2020-04-15T17:10:44.258" v="38" actId="1076"/>
        <pc:sldMkLst>
          <pc:docMk/>
          <pc:sldMk cId="3355264448" sldId="270"/>
        </pc:sldMkLst>
        <pc:spChg chg="mod">
          <ac:chgData name="Irena Kokalj CSOD" userId="625da1f2-cf78-4664-8e1b-939f3058d925" providerId="ADAL" clId="{30C87F05-A4E3-40FB-A579-03F3D23E1D87}" dt="2020-04-15T17:10:44.258" v="38" actId="1076"/>
          <ac:spMkLst>
            <pc:docMk/>
            <pc:sldMk cId="3355264448" sldId="270"/>
            <ac:spMk id="4" creationId="{00000000-0000-0000-0000-000000000000}"/>
          </ac:spMkLst>
        </pc:spChg>
        <pc:graphicFrameChg chg="mod">
          <ac:chgData name="Irena Kokalj CSOD" userId="625da1f2-cf78-4664-8e1b-939f3058d925" providerId="ADAL" clId="{30C87F05-A4E3-40FB-A579-03F3D23E1D87}" dt="2020-04-15T17:10:41.122" v="37" actId="1076"/>
          <ac:graphicFrameMkLst>
            <pc:docMk/>
            <pc:sldMk cId="3355264448" sldId="270"/>
            <ac:graphicFrameMk id="2" creationId="{00000000-0000-0000-0000-000000000000}"/>
          </ac:graphicFrameMkLst>
        </pc:graphicFrameChg>
        <pc:picChg chg="add">
          <ac:chgData name="Irena Kokalj CSOD" userId="625da1f2-cf78-4664-8e1b-939f3058d925" providerId="ADAL" clId="{30C87F05-A4E3-40FB-A579-03F3D23E1D87}" dt="2020-04-15T17:10:36.998" v="36"/>
          <ac:picMkLst>
            <pc:docMk/>
            <pc:sldMk cId="3355264448" sldId="270"/>
            <ac:picMk id="5" creationId="{7D51381A-E2E3-497C-9808-BB4147075691}"/>
          </ac:picMkLst>
        </pc:picChg>
      </pc:sldChg>
      <pc:sldChg chg="addSp modSp mod">
        <pc:chgData name="Irena Kokalj CSOD" userId="625da1f2-cf78-4664-8e1b-939f3058d925" providerId="ADAL" clId="{30C87F05-A4E3-40FB-A579-03F3D23E1D87}" dt="2020-04-15T17:10:50.401" v="40" actId="1076"/>
        <pc:sldMkLst>
          <pc:docMk/>
          <pc:sldMk cId="1007820223" sldId="271"/>
        </pc:sldMkLst>
        <pc:spChg chg="mod">
          <ac:chgData name="Irena Kokalj CSOD" userId="625da1f2-cf78-4664-8e1b-939f3058d925" providerId="ADAL" clId="{30C87F05-A4E3-40FB-A579-03F3D23E1D87}" dt="2020-04-15T17:10:50.401" v="40" actId="1076"/>
          <ac:spMkLst>
            <pc:docMk/>
            <pc:sldMk cId="1007820223" sldId="271"/>
            <ac:spMk id="2" creationId="{00000000-0000-0000-0000-000000000000}"/>
          </ac:spMkLst>
        </pc:spChg>
        <pc:picChg chg="add">
          <ac:chgData name="Irena Kokalj CSOD" userId="625da1f2-cf78-4664-8e1b-939f3058d925" providerId="ADAL" clId="{30C87F05-A4E3-40FB-A579-03F3D23E1D87}" dt="2020-04-15T17:10:47.511" v="39"/>
          <ac:picMkLst>
            <pc:docMk/>
            <pc:sldMk cId="1007820223" sldId="271"/>
            <ac:picMk id="3" creationId="{8EEBAF6B-94F8-41BB-8BB1-4C94AEEE64B1}"/>
          </ac:picMkLst>
        </pc:picChg>
      </pc:sldChg>
      <pc:sldChg chg="addSp modSp mod">
        <pc:chgData name="Irena Kokalj CSOD" userId="625da1f2-cf78-4664-8e1b-939f3058d925" providerId="ADAL" clId="{30C87F05-A4E3-40FB-A579-03F3D23E1D87}" dt="2020-04-15T17:11:49.207" v="53" actId="1076"/>
        <pc:sldMkLst>
          <pc:docMk/>
          <pc:sldMk cId="3750084511" sldId="273"/>
        </pc:sldMkLst>
        <pc:spChg chg="mod">
          <ac:chgData name="Irena Kokalj CSOD" userId="625da1f2-cf78-4664-8e1b-939f3058d925" providerId="ADAL" clId="{30C87F05-A4E3-40FB-A579-03F3D23E1D87}" dt="2020-04-15T17:11:49.207" v="53" actId="1076"/>
          <ac:spMkLst>
            <pc:docMk/>
            <pc:sldMk cId="3750084511" sldId="273"/>
            <ac:spMk id="2" creationId="{00000000-0000-0000-0000-000000000000}"/>
          </ac:spMkLst>
        </pc:spChg>
        <pc:spChg chg="mod">
          <ac:chgData name="Irena Kokalj CSOD" userId="625da1f2-cf78-4664-8e1b-939f3058d925" providerId="ADAL" clId="{30C87F05-A4E3-40FB-A579-03F3D23E1D87}" dt="2020-04-15T17:11:46.485" v="52" actId="1076"/>
          <ac:spMkLst>
            <pc:docMk/>
            <pc:sldMk cId="3750084511" sldId="273"/>
            <ac:spMk id="3" creationId="{00000000-0000-0000-0000-000000000000}"/>
          </ac:spMkLst>
        </pc:spChg>
        <pc:picChg chg="mod">
          <ac:chgData name="Irena Kokalj CSOD" userId="625da1f2-cf78-4664-8e1b-939f3058d925" providerId="ADAL" clId="{30C87F05-A4E3-40FB-A579-03F3D23E1D87}" dt="2020-04-15T17:11:41.507" v="51" actId="14100"/>
          <ac:picMkLst>
            <pc:docMk/>
            <pc:sldMk cId="3750084511" sldId="273"/>
            <ac:picMk id="5" creationId="{00000000-0000-0000-0000-000000000000}"/>
          </ac:picMkLst>
        </pc:picChg>
        <pc:picChg chg="mod">
          <ac:chgData name="Irena Kokalj CSOD" userId="625da1f2-cf78-4664-8e1b-939f3058d925" providerId="ADAL" clId="{30C87F05-A4E3-40FB-A579-03F3D23E1D87}" dt="2020-04-15T17:11:38.401" v="50" actId="14100"/>
          <ac:picMkLst>
            <pc:docMk/>
            <pc:sldMk cId="3750084511" sldId="273"/>
            <ac:picMk id="7" creationId="{00000000-0000-0000-0000-000000000000}"/>
          </ac:picMkLst>
        </pc:picChg>
        <pc:picChg chg="add">
          <ac:chgData name="Irena Kokalj CSOD" userId="625da1f2-cf78-4664-8e1b-939f3058d925" providerId="ADAL" clId="{30C87F05-A4E3-40FB-A579-03F3D23E1D87}" dt="2020-04-15T17:11:25.106" v="47"/>
          <ac:picMkLst>
            <pc:docMk/>
            <pc:sldMk cId="3750084511" sldId="273"/>
            <ac:picMk id="10" creationId="{17FC83C1-942D-4196-95F9-E0AEF73AA900}"/>
          </ac:picMkLst>
        </pc:picChg>
      </pc:sldChg>
      <pc:sldChg chg="addSp modSp mod">
        <pc:chgData name="Irena Kokalj CSOD" userId="625da1f2-cf78-4664-8e1b-939f3058d925" providerId="ADAL" clId="{30C87F05-A4E3-40FB-A579-03F3D23E1D87}" dt="2020-04-15T17:11:07.174" v="42" actId="1076"/>
        <pc:sldMkLst>
          <pc:docMk/>
          <pc:sldMk cId="1128041688" sldId="274"/>
        </pc:sldMkLst>
        <pc:spChg chg="mod">
          <ac:chgData name="Irena Kokalj CSOD" userId="625da1f2-cf78-4664-8e1b-939f3058d925" providerId="ADAL" clId="{30C87F05-A4E3-40FB-A579-03F3D23E1D87}" dt="2020-04-15T17:11:07.174" v="42" actId="1076"/>
          <ac:spMkLst>
            <pc:docMk/>
            <pc:sldMk cId="1128041688" sldId="274"/>
            <ac:spMk id="2" creationId="{00000000-0000-0000-0000-000000000000}"/>
          </ac:spMkLst>
        </pc:spChg>
        <pc:picChg chg="add">
          <ac:chgData name="Irena Kokalj CSOD" userId="625da1f2-cf78-4664-8e1b-939f3058d925" providerId="ADAL" clId="{30C87F05-A4E3-40FB-A579-03F3D23E1D87}" dt="2020-04-15T17:10:53.392" v="41"/>
          <ac:picMkLst>
            <pc:docMk/>
            <pc:sldMk cId="1128041688" sldId="274"/>
            <ac:picMk id="16" creationId="{51056C93-8DDC-4B58-8B2F-FF2FE6031775}"/>
          </ac:picMkLst>
        </pc:picChg>
      </pc:sldChg>
      <pc:sldChg chg="addSp modSp mod">
        <pc:chgData name="Irena Kokalj CSOD" userId="625da1f2-cf78-4664-8e1b-939f3058d925" providerId="ADAL" clId="{30C87F05-A4E3-40FB-A579-03F3D23E1D87}" dt="2020-04-15T17:11:14.857" v="44" actId="1076"/>
        <pc:sldMkLst>
          <pc:docMk/>
          <pc:sldMk cId="1557508066" sldId="275"/>
        </pc:sldMkLst>
        <pc:spChg chg="mod">
          <ac:chgData name="Irena Kokalj CSOD" userId="625da1f2-cf78-4664-8e1b-939f3058d925" providerId="ADAL" clId="{30C87F05-A4E3-40FB-A579-03F3D23E1D87}" dt="2020-04-15T17:11:14.857" v="44" actId="1076"/>
          <ac:spMkLst>
            <pc:docMk/>
            <pc:sldMk cId="1557508066" sldId="275"/>
            <ac:spMk id="2" creationId="{00000000-0000-0000-0000-000000000000}"/>
          </ac:spMkLst>
        </pc:spChg>
        <pc:picChg chg="add">
          <ac:chgData name="Irena Kokalj CSOD" userId="625da1f2-cf78-4664-8e1b-939f3058d925" providerId="ADAL" clId="{30C87F05-A4E3-40FB-A579-03F3D23E1D87}" dt="2020-04-15T17:11:11.058" v="43"/>
          <ac:picMkLst>
            <pc:docMk/>
            <pc:sldMk cId="1557508066" sldId="275"/>
            <ac:picMk id="3" creationId="{2B0A789A-3300-41B2-977A-13E637506145}"/>
          </ac:picMkLst>
        </pc:picChg>
      </pc:sldChg>
      <pc:sldChg chg="addSp modSp mod">
        <pc:chgData name="Irena Kokalj CSOD" userId="625da1f2-cf78-4664-8e1b-939f3058d925" providerId="ADAL" clId="{30C87F05-A4E3-40FB-A579-03F3D23E1D87}" dt="2020-04-15T17:11:21.678" v="46" actId="1076"/>
        <pc:sldMkLst>
          <pc:docMk/>
          <pc:sldMk cId="1435909703" sldId="276"/>
        </pc:sldMkLst>
        <pc:spChg chg="mod">
          <ac:chgData name="Irena Kokalj CSOD" userId="625da1f2-cf78-4664-8e1b-939f3058d925" providerId="ADAL" clId="{30C87F05-A4E3-40FB-A579-03F3D23E1D87}" dt="2020-04-15T17:11:21.678" v="46" actId="1076"/>
          <ac:spMkLst>
            <pc:docMk/>
            <pc:sldMk cId="1435909703" sldId="276"/>
            <ac:spMk id="3" creationId="{00000000-0000-0000-0000-000000000000}"/>
          </ac:spMkLst>
        </pc:spChg>
        <pc:picChg chg="add">
          <ac:chgData name="Irena Kokalj CSOD" userId="625da1f2-cf78-4664-8e1b-939f3058d925" providerId="ADAL" clId="{30C87F05-A4E3-40FB-A579-03F3D23E1D87}" dt="2020-04-15T17:11:17.370" v="45"/>
          <ac:picMkLst>
            <pc:docMk/>
            <pc:sldMk cId="1435909703" sldId="276"/>
            <ac:picMk id="5" creationId="{F031E0B6-CE0E-4E80-AC4F-D1C7A945D87C}"/>
          </ac:picMkLst>
        </pc:picChg>
      </pc:sldChg>
      <pc:sldChg chg="addSp modSp mod">
        <pc:chgData name="Irena Kokalj CSOD" userId="625da1f2-cf78-4664-8e1b-939f3058d925" providerId="ADAL" clId="{30C87F05-A4E3-40FB-A579-03F3D23E1D87}" dt="2020-04-15T17:11:57.060" v="55" actId="1076"/>
        <pc:sldMkLst>
          <pc:docMk/>
          <pc:sldMk cId="1017124322" sldId="278"/>
        </pc:sldMkLst>
        <pc:spChg chg="mod">
          <ac:chgData name="Irena Kokalj CSOD" userId="625da1f2-cf78-4664-8e1b-939f3058d925" providerId="ADAL" clId="{30C87F05-A4E3-40FB-A579-03F3D23E1D87}" dt="2020-04-15T17:11:57.060" v="55" actId="1076"/>
          <ac:spMkLst>
            <pc:docMk/>
            <pc:sldMk cId="1017124322" sldId="278"/>
            <ac:spMk id="3" creationId="{00000000-0000-0000-0000-000000000000}"/>
          </ac:spMkLst>
        </pc:spChg>
        <pc:picChg chg="add">
          <ac:chgData name="Irena Kokalj CSOD" userId="625da1f2-cf78-4664-8e1b-939f3058d925" providerId="ADAL" clId="{30C87F05-A4E3-40FB-A579-03F3D23E1D87}" dt="2020-04-15T17:11:52.614" v="54"/>
          <ac:picMkLst>
            <pc:docMk/>
            <pc:sldMk cId="1017124322" sldId="278"/>
            <ac:picMk id="4" creationId="{813D4797-101D-4E59-B616-67FA26446BB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Uredite slog podnaslova matrice</a:t>
            </a:r>
            <a:endParaRPr lang="en-US" dirty="0"/>
          </a:p>
        </p:txBody>
      </p:sp>
      <p:sp>
        <p:nvSpPr>
          <p:cNvPr id="4" name="Date Placeholder 3"/>
          <p:cNvSpPr>
            <a:spLocks noGrp="1"/>
          </p:cNvSpPr>
          <p:nvPr>
            <p:ph type="dt" sz="half" idx="10"/>
          </p:nvPr>
        </p:nvSpPr>
        <p:spPr/>
        <p:txBody>
          <a:bodyPr/>
          <a:lstStyle/>
          <a:p>
            <a:fld id="{E78EF232-B0F2-4B0E-B0E1-8348472ECDAC}" type="datetimeFigureOut">
              <a:rPr lang="sl-SI" smtClean="0">
                <a:solidFill>
                  <a:prstClr val="black">
                    <a:tint val="75000"/>
                  </a:prstClr>
                </a:solidFill>
              </a:rPr>
              <a:pPr/>
              <a:t>15.04.2020</a:t>
            </a:fld>
            <a:endParaRPr lang="sl-SI">
              <a:solidFill>
                <a:prstClr val="black">
                  <a:tint val="75000"/>
                </a:prstClr>
              </a:solidFill>
            </a:endParaRPr>
          </a:p>
        </p:txBody>
      </p:sp>
      <p:sp>
        <p:nvSpPr>
          <p:cNvPr id="5" name="Footer Placeholder 4"/>
          <p:cNvSpPr>
            <a:spLocks noGrp="1"/>
          </p:cNvSpPr>
          <p:nvPr>
            <p:ph type="ftr" sz="quarter" idx="11"/>
          </p:nvPr>
        </p:nvSpPr>
        <p:spPr/>
        <p:txBody>
          <a:bodyPr/>
          <a:lstStyle/>
          <a:p>
            <a:endParaRPr lang="sl-SI">
              <a:solidFill>
                <a:prstClr val="black">
                  <a:tint val="75000"/>
                </a:prstClr>
              </a:solidFill>
            </a:endParaRPr>
          </a:p>
        </p:txBody>
      </p:sp>
      <p:sp>
        <p:nvSpPr>
          <p:cNvPr id="6" name="Slide Number Placeholder 5"/>
          <p:cNvSpPr>
            <a:spLocks noGrp="1"/>
          </p:cNvSpPr>
          <p:nvPr>
            <p:ph type="sldNum" sz="quarter" idx="12"/>
          </p:nvPr>
        </p:nvSpPr>
        <p:spPr/>
        <p:txBody>
          <a:bodyPr/>
          <a:lstStyle/>
          <a:p>
            <a:fld id="{E6AAF01A-0757-46A6-B53E-E878842C1760}"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645036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E78EF232-B0F2-4B0E-B0E1-8348472ECDAC}" type="datetimeFigureOut">
              <a:rPr lang="sl-SI" smtClean="0">
                <a:solidFill>
                  <a:prstClr val="black">
                    <a:tint val="75000"/>
                  </a:prstClr>
                </a:solidFill>
              </a:rPr>
              <a:pPr/>
              <a:t>15.04.2020</a:t>
            </a:fld>
            <a:endParaRPr lang="sl-SI">
              <a:solidFill>
                <a:prstClr val="black">
                  <a:tint val="75000"/>
                </a:prstClr>
              </a:solidFill>
            </a:endParaRPr>
          </a:p>
        </p:txBody>
      </p:sp>
      <p:sp>
        <p:nvSpPr>
          <p:cNvPr id="5" name="Footer Placeholder 4"/>
          <p:cNvSpPr>
            <a:spLocks noGrp="1"/>
          </p:cNvSpPr>
          <p:nvPr>
            <p:ph type="ftr" sz="quarter" idx="11"/>
          </p:nvPr>
        </p:nvSpPr>
        <p:spPr/>
        <p:txBody>
          <a:bodyPr/>
          <a:lstStyle/>
          <a:p>
            <a:endParaRPr lang="sl-SI">
              <a:solidFill>
                <a:prstClr val="black">
                  <a:tint val="75000"/>
                </a:prstClr>
              </a:solidFill>
            </a:endParaRPr>
          </a:p>
        </p:txBody>
      </p:sp>
      <p:sp>
        <p:nvSpPr>
          <p:cNvPr id="6" name="Slide Number Placeholder 5"/>
          <p:cNvSpPr>
            <a:spLocks noGrp="1"/>
          </p:cNvSpPr>
          <p:nvPr>
            <p:ph type="sldNum" sz="quarter" idx="12"/>
          </p:nvPr>
        </p:nvSpPr>
        <p:spPr/>
        <p:txBody>
          <a:bodyPr/>
          <a:lstStyle/>
          <a:p>
            <a:fld id="{E6AAF01A-0757-46A6-B53E-E878842C1760}"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095732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l-SI"/>
              <a:t>Uredite slog naslova matrice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E78EF232-B0F2-4B0E-B0E1-8348472ECDAC}" type="datetimeFigureOut">
              <a:rPr lang="sl-SI" smtClean="0">
                <a:solidFill>
                  <a:prstClr val="black">
                    <a:tint val="75000"/>
                  </a:prstClr>
                </a:solidFill>
              </a:rPr>
              <a:pPr/>
              <a:t>15.04.2020</a:t>
            </a:fld>
            <a:endParaRPr lang="sl-SI">
              <a:solidFill>
                <a:prstClr val="black">
                  <a:tint val="75000"/>
                </a:prstClr>
              </a:solidFill>
            </a:endParaRPr>
          </a:p>
        </p:txBody>
      </p:sp>
      <p:sp>
        <p:nvSpPr>
          <p:cNvPr id="5" name="Footer Placeholder 4"/>
          <p:cNvSpPr>
            <a:spLocks noGrp="1"/>
          </p:cNvSpPr>
          <p:nvPr>
            <p:ph type="ftr" sz="quarter" idx="11"/>
          </p:nvPr>
        </p:nvSpPr>
        <p:spPr/>
        <p:txBody>
          <a:bodyPr/>
          <a:lstStyle/>
          <a:p>
            <a:endParaRPr lang="sl-SI">
              <a:solidFill>
                <a:prstClr val="black">
                  <a:tint val="75000"/>
                </a:prstClr>
              </a:solidFill>
            </a:endParaRPr>
          </a:p>
        </p:txBody>
      </p:sp>
      <p:sp>
        <p:nvSpPr>
          <p:cNvPr id="6" name="Slide Number Placeholder 5"/>
          <p:cNvSpPr>
            <a:spLocks noGrp="1"/>
          </p:cNvSpPr>
          <p:nvPr>
            <p:ph type="sldNum" sz="quarter" idx="12"/>
          </p:nvPr>
        </p:nvSpPr>
        <p:spPr/>
        <p:txBody>
          <a:bodyPr/>
          <a:lstStyle/>
          <a:p>
            <a:fld id="{E6AAF01A-0757-46A6-B53E-E878842C1760}"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332519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E78EF232-B0F2-4B0E-B0E1-8348472ECDAC}" type="datetimeFigureOut">
              <a:rPr lang="sl-SI" smtClean="0">
                <a:solidFill>
                  <a:prstClr val="black">
                    <a:tint val="75000"/>
                  </a:prstClr>
                </a:solidFill>
              </a:rPr>
              <a:pPr/>
              <a:t>15.04.2020</a:t>
            </a:fld>
            <a:endParaRPr lang="sl-SI">
              <a:solidFill>
                <a:prstClr val="black">
                  <a:tint val="75000"/>
                </a:prstClr>
              </a:solidFill>
            </a:endParaRPr>
          </a:p>
        </p:txBody>
      </p:sp>
      <p:sp>
        <p:nvSpPr>
          <p:cNvPr id="5" name="Footer Placeholder 4"/>
          <p:cNvSpPr>
            <a:spLocks noGrp="1"/>
          </p:cNvSpPr>
          <p:nvPr>
            <p:ph type="ftr" sz="quarter" idx="11"/>
          </p:nvPr>
        </p:nvSpPr>
        <p:spPr/>
        <p:txBody>
          <a:bodyPr/>
          <a:lstStyle/>
          <a:p>
            <a:endParaRPr lang="sl-SI">
              <a:solidFill>
                <a:prstClr val="black">
                  <a:tint val="75000"/>
                </a:prstClr>
              </a:solidFill>
            </a:endParaRPr>
          </a:p>
        </p:txBody>
      </p:sp>
      <p:sp>
        <p:nvSpPr>
          <p:cNvPr id="6" name="Slide Number Placeholder 5"/>
          <p:cNvSpPr>
            <a:spLocks noGrp="1"/>
          </p:cNvSpPr>
          <p:nvPr>
            <p:ph type="sldNum" sz="quarter" idx="12"/>
          </p:nvPr>
        </p:nvSpPr>
        <p:spPr/>
        <p:txBody>
          <a:bodyPr/>
          <a:lstStyle/>
          <a:p>
            <a:fld id="{E6AAF01A-0757-46A6-B53E-E878842C1760}"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31496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l-SI"/>
              <a:t>Uredite slog naslova matrice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E78EF232-B0F2-4B0E-B0E1-8348472ECDAC}" type="datetimeFigureOut">
              <a:rPr lang="sl-SI" smtClean="0">
                <a:solidFill>
                  <a:prstClr val="black">
                    <a:tint val="75000"/>
                  </a:prstClr>
                </a:solidFill>
              </a:rPr>
              <a:pPr/>
              <a:t>15.04.2020</a:t>
            </a:fld>
            <a:endParaRPr lang="sl-SI">
              <a:solidFill>
                <a:prstClr val="black">
                  <a:tint val="75000"/>
                </a:prstClr>
              </a:solidFill>
            </a:endParaRPr>
          </a:p>
        </p:txBody>
      </p:sp>
      <p:sp>
        <p:nvSpPr>
          <p:cNvPr id="5" name="Footer Placeholder 4"/>
          <p:cNvSpPr>
            <a:spLocks noGrp="1"/>
          </p:cNvSpPr>
          <p:nvPr>
            <p:ph type="ftr" sz="quarter" idx="11"/>
          </p:nvPr>
        </p:nvSpPr>
        <p:spPr/>
        <p:txBody>
          <a:bodyPr/>
          <a:lstStyle/>
          <a:p>
            <a:endParaRPr lang="sl-SI">
              <a:solidFill>
                <a:prstClr val="black">
                  <a:tint val="75000"/>
                </a:prstClr>
              </a:solidFill>
            </a:endParaRPr>
          </a:p>
        </p:txBody>
      </p:sp>
      <p:sp>
        <p:nvSpPr>
          <p:cNvPr id="6" name="Slide Number Placeholder 5"/>
          <p:cNvSpPr>
            <a:spLocks noGrp="1"/>
          </p:cNvSpPr>
          <p:nvPr>
            <p:ph type="sldNum" sz="quarter" idx="12"/>
          </p:nvPr>
        </p:nvSpPr>
        <p:spPr/>
        <p:txBody>
          <a:bodyPr/>
          <a:lstStyle/>
          <a:p>
            <a:fld id="{E6AAF01A-0757-46A6-B53E-E878842C1760}"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1728964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E78EF232-B0F2-4B0E-B0E1-8348472ECDAC}" type="datetimeFigureOut">
              <a:rPr lang="sl-SI" smtClean="0">
                <a:solidFill>
                  <a:prstClr val="black">
                    <a:tint val="75000"/>
                  </a:prstClr>
                </a:solidFill>
              </a:rPr>
              <a:pPr/>
              <a:t>15.04.2020</a:t>
            </a:fld>
            <a:endParaRPr lang="sl-SI">
              <a:solidFill>
                <a:prstClr val="black">
                  <a:tint val="75000"/>
                </a:prstClr>
              </a:solidFill>
            </a:endParaRPr>
          </a:p>
        </p:txBody>
      </p:sp>
      <p:sp>
        <p:nvSpPr>
          <p:cNvPr id="6" name="Footer Placeholder 5"/>
          <p:cNvSpPr>
            <a:spLocks noGrp="1"/>
          </p:cNvSpPr>
          <p:nvPr>
            <p:ph type="ftr" sz="quarter" idx="11"/>
          </p:nvPr>
        </p:nvSpPr>
        <p:spPr/>
        <p:txBody>
          <a:bodyPr/>
          <a:lstStyle/>
          <a:p>
            <a:endParaRPr lang="sl-SI">
              <a:solidFill>
                <a:prstClr val="black">
                  <a:tint val="75000"/>
                </a:prstClr>
              </a:solidFill>
            </a:endParaRPr>
          </a:p>
        </p:txBody>
      </p:sp>
      <p:sp>
        <p:nvSpPr>
          <p:cNvPr id="7" name="Slide Number Placeholder 6"/>
          <p:cNvSpPr>
            <a:spLocks noGrp="1"/>
          </p:cNvSpPr>
          <p:nvPr>
            <p:ph type="sldNum" sz="quarter" idx="12"/>
          </p:nvPr>
        </p:nvSpPr>
        <p:spPr/>
        <p:txBody>
          <a:bodyPr/>
          <a:lstStyle/>
          <a:p>
            <a:fld id="{E6AAF01A-0757-46A6-B53E-E878842C1760}"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1832783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l-SI"/>
              <a:t>Uredite slog naslova matrice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Content Placeholder 5"/>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E78EF232-B0F2-4B0E-B0E1-8348472ECDAC}" type="datetimeFigureOut">
              <a:rPr lang="sl-SI" smtClean="0">
                <a:solidFill>
                  <a:prstClr val="black">
                    <a:tint val="75000"/>
                  </a:prstClr>
                </a:solidFill>
              </a:rPr>
              <a:pPr/>
              <a:t>15.04.2020</a:t>
            </a:fld>
            <a:endParaRPr lang="sl-SI">
              <a:solidFill>
                <a:prstClr val="black">
                  <a:tint val="75000"/>
                </a:prstClr>
              </a:solidFill>
            </a:endParaRPr>
          </a:p>
        </p:txBody>
      </p:sp>
      <p:sp>
        <p:nvSpPr>
          <p:cNvPr id="8" name="Footer Placeholder 7"/>
          <p:cNvSpPr>
            <a:spLocks noGrp="1"/>
          </p:cNvSpPr>
          <p:nvPr>
            <p:ph type="ftr" sz="quarter" idx="11"/>
          </p:nvPr>
        </p:nvSpPr>
        <p:spPr/>
        <p:txBody>
          <a:bodyPr/>
          <a:lstStyle/>
          <a:p>
            <a:endParaRPr lang="sl-SI">
              <a:solidFill>
                <a:prstClr val="black">
                  <a:tint val="75000"/>
                </a:prstClr>
              </a:solidFill>
            </a:endParaRPr>
          </a:p>
        </p:txBody>
      </p:sp>
      <p:sp>
        <p:nvSpPr>
          <p:cNvPr id="9" name="Slide Number Placeholder 8"/>
          <p:cNvSpPr>
            <a:spLocks noGrp="1"/>
          </p:cNvSpPr>
          <p:nvPr>
            <p:ph type="sldNum" sz="quarter" idx="12"/>
          </p:nvPr>
        </p:nvSpPr>
        <p:spPr/>
        <p:txBody>
          <a:bodyPr/>
          <a:lstStyle/>
          <a:p>
            <a:fld id="{E6AAF01A-0757-46A6-B53E-E878842C1760}"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4152752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Date Placeholder 2"/>
          <p:cNvSpPr>
            <a:spLocks noGrp="1"/>
          </p:cNvSpPr>
          <p:nvPr>
            <p:ph type="dt" sz="half" idx="10"/>
          </p:nvPr>
        </p:nvSpPr>
        <p:spPr/>
        <p:txBody>
          <a:bodyPr/>
          <a:lstStyle/>
          <a:p>
            <a:fld id="{E78EF232-B0F2-4B0E-B0E1-8348472ECDAC}" type="datetimeFigureOut">
              <a:rPr lang="sl-SI" smtClean="0">
                <a:solidFill>
                  <a:prstClr val="black">
                    <a:tint val="75000"/>
                  </a:prstClr>
                </a:solidFill>
              </a:rPr>
              <a:pPr/>
              <a:t>15.04.2020</a:t>
            </a:fld>
            <a:endParaRPr lang="sl-SI">
              <a:solidFill>
                <a:prstClr val="black">
                  <a:tint val="75000"/>
                </a:prstClr>
              </a:solidFill>
            </a:endParaRPr>
          </a:p>
        </p:txBody>
      </p:sp>
      <p:sp>
        <p:nvSpPr>
          <p:cNvPr id="4" name="Footer Placeholder 3"/>
          <p:cNvSpPr>
            <a:spLocks noGrp="1"/>
          </p:cNvSpPr>
          <p:nvPr>
            <p:ph type="ftr" sz="quarter" idx="11"/>
          </p:nvPr>
        </p:nvSpPr>
        <p:spPr/>
        <p:txBody>
          <a:bodyPr/>
          <a:lstStyle/>
          <a:p>
            <a:endParaRPr lang="sl-SI">
              <a:solidFill>
                <a:prstClr val="black">
                  <a:tint val="75000"/>
                </a:prstClr>
              </a:solidFill>
            </a:endParaRPr>
          </a:p>
        </p:txBody>
      </p:sp>
      <p:sp>
        <p:nvSpPr>
          <p:cNvPr id="5" name="Slide Number Placeholder 4"/>
          <p:cNvSpPr>
            <a:spLocks noGrp="1"/>
          </p:cNvSpPr>
          <p:nvPr>
            <p:ph type="sldNum" sz="quarter" idx="12"/>
          </p:nvPr>
        </p:nvSpPr>
        <p:spPr/>
        <p:txBody>
          <a:bodyPr/>
          <a:lstStyle/>
          <a:p>
            <a:fld id="{E6AAF01A-0757-46A6-B53E-E878842C1760}"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409362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EF232-B0F2-4B0E-B0E1-8348472ECDAC}" type="datetimeFigureOut">
              <a:rPr lang="sl-SI" smtClean="0">
                <a:solidFill>
                  <a:prstClr val="black">
                    <a:tint val="75000"/>
                  </a:prstClr>
                </a:solidFill>
              </a:rPr>
              <a:pPr/>
              <a:t>15.04.2020</a:t>
            </a:fld>
            <a:endParaRPr lang="sl-SI">
              <a:solidFill>
                <a:prstClr val="black">
                  <a:tint val="75000"/>
                </a:prstClr>
              </a:solidFill>
            </a:endParaRPr>
          </a:p>
        </p:txBody>
      </p:sp>
      <p:sp>
        <p:nvSpPr>
          <p:cNvPr id="3" name="Footer Placeholder 2"/>
          <p:cNvSpPr>
            <a:spLocks noGrp="1"/>
          </p:cNvSpPr>
          <p:nvPr>
            <p:ph type="ftr" sz="quarter" idx="11"/>
          </p:nvPr>
        </p:nvSpPr>
        <p:spPr/>
        <p:txBody>
          <a:bodyPr/>
          <a:lstStyle/>
          <a:p>
            <a:endParaRPr lang="sl-SI">
              <a:solidFill>
                <a:prstClr val="black">
                  <a:tint val="75000"/>
                </a:prstClr>
              </a:solidFill>
            </a:endParaRPr>
          </a:p>
        </p:txBody>
      </p:sp>
      <p:sp>
        <p:nvSpPr>
          <p:cNvPr id="4" name="Slide Number Placeholder 3"/>
          <p:cNvSpPr>
            <a:spLocks noGrp="1"/>
          </p:cNvSpPr>
          <p:nvPr>
            <p:ph type="sldNum" sz="quarter" idx="12"/>
          </p:nvPr>
        </p:nvSpPr>
        <p:spPr/>
        <p:txBody>
          <a:bodyPr/>
          <a:lstStyle/>
          <a:p>
            <a:fld id="{E6AAF01A-0757-46A6-B53E-E878842C1760}"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443281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l-SI"/>
              <a:t>Uredite slog naslova matrice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4"/>
          <p:cNvSpPr>
            <a:spLocks noGrp="1"/>
          </p:cNvSpPr>
          <p:nvPr>
            <p:ph type="dt" sz="half" idx="10"/>
          </p:nvPr>
        </p:nvSpPr>
        <p:spPr/>
        <p:txBody>
          <a:bodyPr/>
          <a:lstStyle/>
          <a:p>
            <a:fld id="{E78EF232-B0F2-4B0E-B0E1-8348472ECDAC}" type="datetimeFigureOut">
              <a:rPr lang="sl-SI" smtClean="0">
                <a:solidFill>
                  <a:prstClr val="black">
                    <a:tint val="75000"/>
                  </a:prstClr>
                </a:solidFill>
              </a:rPr>
              <a:pPr/>
              <a:t>15.04.2020</a:t>
            </a:fld>
            <a:endParaRPr lang="sl-SI">
              <a:solidFill>
                <a:prstClr val="black">
                  <a:tint val="75000"/>
                </a:prstClr>
              </a:solidFill>
            </a:endParaRPr>
          </a:p>
        </p:txBody>
      </p:sp>
      <p:sp>
        <p:nvSpPr>
          <p:cNvPr id="6" name="Footer Placeholder 5"/>
          <p:cNvSpPr>
            <a:spLocks noGrp="1"/>
          </p:cNvSpPr>
          <p:nvPr>
            <p:ph type="ftr" sz="quarter" idx="11"/>
          </p:nvPr>
        </p:nvSpPr>
        <p:spPr/>
        <p:txBody>
          <a:bodyPr/>
          <a:lstStyle/>
          <a:p>
            <a:endParaRPr lang="sl-SI">
              <a:solidFill>
                <a:prstClr val="black">
                  <a:tint val="75000"/>
                </a:prstClr>
              </a:solidFill>
            </a:endParaRPr>
          </a:p>
        </p:txBody>
      </p:sp>
      <p:sp>
        <p:nvSpPr>
          <p:cNvPr id="7" name="Slide Number Placeholder 6"/>
          <p:cNvSpPr>
            <a:spLocks noGrp="1"/>
          </p:cNvSpPr>
          <p:nvPr>
            <p:ph type="sldNum" sz="quarter" idx="12"/>
          </p:nvPr>
        </p:nvSpPr>
        <p:spPr/>
        <p:txBody>
          <a:bodyPr/>
          <a:lstStyle/>
          <a:p>
            <a:fld id="{E6AAF01A-0757-46A6-B53E-E878842C1760}"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676953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l-SI"/>
              <a:t>Uredite slog naslova matrice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4"/>
          <p:cNvSpPr>
            <a:spLocks noGrp="1"/>
          </p:cNvSpPr>
          <p:nvPr>
            <p:ph type="dt" sz="half" idx="10"/>
          </p:nvPr>
        </p:nvSpPr>
        <p:spPr/>
        <p:txBody>
          <a:bodyPr/>
          <a:lstStyle/>
          <a:p>
            <a:fld id="{E78EF232-B0F2-4B0E-B0E1-8348472ECDAC}" type="datetimeFigureOut">
              <a:rPr lang="sl-SI" smtClean="0">
                <a:solidFill>
                  <a:prstClr val="black">
                    <a:tint val="75000"/>
                  </a:prstClr>
                </a:solidFill>
              </a:rPr>
              <a:pPr/>
              <a:t>15.04.2020</a:t>
            </a:fld>
            <a:endParaRPr lang="sl-SI">
              <a:solidFill>
                <a:prstClr val="black">
                  <a:tint val="75000"/>
                </a:prstClr>
              </a:solidFill>
            </a:endParaRPr>
          </a:p>
        </p:txBody>
      </p:sp>
      <p:sp>
        <p:nvSpPr>
          <p:cNvPr id="6" name="Footer Placeholder 5"/>
          <p:cNvSpPr>
            <a:spLocks noGrp="1"/>
          </p:cNvSpPr>
          <p:nvPr>
            <p:ph type="ftr" sz="quarter" idx="11"/>
          </p:nvPr>
        </p:nvSpPr>
        <p:spPr/>
        <p:txBody>
          <a:bodyPr/>
          <a:lstStyle/>
          <a:p>
            <a:endParaRPr lang="sl-SI">
              <a:solidFill>
                <a:prstClr val="black">
                  <a:tint val="75000"/>
                </a:prstClr>
              </a:solidFill>
            </a:endParaRPr>
          </a:p>
        </p:txBody>
      </p:sp>
      <p:sp>
        <p:nvSpPr>
          <p:cNvPr id="7" name="Slide Number Placeholder 6"/>
          <p:cNvSpPr>
            <a:spLocks noGrp="1"/>
          </p:cNvSpPr>
          <p:nvPr>
            <p:ph type="sldNum" sz="quarter" idx="12"/>
          </p:nvPr>
        </p:nvSpPr>
        <p:spPr/>
        <p:txBody>
          <a:bodyPr/>
          <a:lstStyle/>
          <a:p>
            <a:fld id="{E6AAF01A-0757-46A6-B53E-E878842C1760}"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903643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0"/>
              </a:schemeClr>
            </a:gs>
            <a:gs pos="100000">
              <a:srgbClr val="92D050"/>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8EF232-B0F2-4B0E-B0E1-8348472ECDAC}" type="datetimeFigureOut">
              <a:rPr lang="sl-SI" smtClean="0">
                <a:solidFill>
                  <a:prstClr val="black">
                    <a:tint val="75000"/>
                  </a:prstClr>
                </a:solidFill>
              </a:rPr>
              <a:pPr/>
              <a:t>15.04.2020</a:t>
            </a:fld>
            <a:endParaRPr lang="sl-SI">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AF01A-0757-46A6-B53E-E878842C1760}"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934108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7.jpe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jpeg"/><Relationship Id="rId10" Type="http://schemas.openxmlformats.org/officeDocument/2006/relationships/image" Target="../media/image1.png"/><Relationship Id="rId4" Type="http://schemas.openxmlformats.org/officeDocument/2006/relationships/image" Target="../media/image40.jpeg"/><Relationship Id="rId9" Type="http://schemas.openxmlformats.org/officeDocument/2006/relationships/image" Target="../media/image45.jpe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nippon.com/en/features/h00124/japan%E2%80%99s-72-microseasons.html"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png"/><Relationship Id="rId2" Type="http://schemas.openxmlformats.org/officeDocument/2006/relationships/hyperlink" Target="https://meteo.arso.gov.si/uploads/probase/www/agromet/product/document/sl/Brosura0515.pdf" TargetMode="Externa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0"/>
              </a:schemeClr>
            </a:gs>
            <a:gs pos="100000">
              <a:srgbClr val="669900"/>
            </a:gs>
          </a:gsLst>
          <a:lin ang="5400000" scaled="1"/>
          <a:tileRect/>
        </a:grad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1884507" y="691042"/>
            <a:ext cx="8324018" cy="4377128"/>
          </a:xfrm>
        </p:spPr>
        <p:txBody>
          <a:bodyPr>
            <a:noAutofit/>
          </a:bodyPr>
          <a:lstStyle/>
          <a:p>
            <a:r>
              <a:rPr lang="sl-SI" sz="6600" b="1" dirty="0">
                <a:solidFill>
                  <a:schemeClr val="accent6">
                    <a:lumMod val="20000"/>
                    <a:lumOff val="80000"/>
                  </a:schemeClr>
                </a:solidFill>
              </a:rPr>
              <a:t>KAJ SE SKRIVA V POPKU</a:t>
            </a:r>
            <a:br>
              <a:rPr lang="sl-SI" sz="6600" b="1" dirty="0">
                <a:solidFill>
                  <a:schemeClr val="accent6">
                    <a:lumMod val="20000"/>
                    <a:lumOff val="80000"/>
                  </a:schemeClr>
                </a:solidFill>
              </a:rPr>
            </a:br>
            <a:r>
              <a:rPr lang="sl-SI" sz="6600" b="1" dirty="0">
                <a:solidFill>
                  <a:schemeClr val="accent6">
                    <a:lumMod val="20000"/>
                    <a:lumOff val="80000"/>
                  </a:schemeClr>
                </a:solidFill>
              </a:rPr>
              <a:t>- </a:t>
            </a:r>
            <a:br>
              <a:rPr lang="sl-SI" sz="6600" b="1" dirty="0">
                <a:solidFill>
                  <a:schemeClr val="accent6">
                    <a:lumMod val="20000"/>
                    <a:lumOff val="80000"/>
                  </a:schemeClr>
                </a:solidFill>
              </a:rPr>
            </a:br>
            <a:r>
              <a:rPr lang="sl-SI" sz="4400" b="1" dirty="0">
                <a:solidFill>
                  <a:schemeClr val="accent6">
                    <a:lumMod val="20000"/>
                    <a:lumOff val="80000"/>
                  </a:schemeClr>
                </a:solidFill>
              </a:rPr>
              <a:t>PA NE V TVOJEM</a:t>
            </a:r>
          </a:p>
        </p:txBody>
      </p:sp>
      <p:pic>
        <p:nvPicPr>
          <p:cNvPr id="3" name="Slika 2">
            <a:extLst>
              <a:ext uri="{FF2B5EF4-FFF2-40B4-BE49-F238E27FC236}">
                <a16:creationId xmlns:a16="http://schemas.microsoft.com/office/drawing/2014/main" id="{1BBC7D87-A8ED-4062-9A5F-A0565DCCD73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1580" cy="820420"/>
          </a:xfrm>
          <a:prstGeom prst="rect">
            <a:avLst/>
          </a:prstGeom>
          <a:noFill/>
          <a:ln>
            <a:noFill/>
          </a:ln>
        </p:spPr>
      </p:pic>
    </p:spTree>
    <p:extLst>
      <p:ext uri="{BB962C8B-B14F-4D97-AF65-F5344CB8AC3E}">
        <p14:creationId xmlns:p14="http://schemas.microsoft.com/office/powerpoint/2010/main" val="1032367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0"/>
              </a:schemeClr>
            </a:gs>
            <a:gs pos="100000">
              <a:srgbClr val="669900"/>
            </a:gs>
          </a:gsLst>
          <a:lin ang="5400000" scaled="1"/>
          <a:tileRect/>
        </a:grad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949515" y="456257"/>
            <a:ext cx="11054686" cy="851155"/>
          </a:xfrm>
        </p:spPr>
        <p:txBody>
          <a:bodyPr anchor="t">
            <a:noAutofit/>
          </a:bodyPr>
          <a:lstStyle/>
          <a:p>
            <a:r>
              <a:rPr lang="sl-SI" sz="2400" b="1" dirty="0">
                <a:solidFill>
                  <a:schemeClr val="accent6">
                    <a:lumMod val="20000"/>
                    <a:lumOff val="80000"/>
                  </a:schemeClr>
                </a:solidFill>
              </a:rPr>
              <a:t>V popku te lahko čaka presenečenje. Poleg zelenih listov so lahko prisotni tudi cvetovi. Steblo nosi liste in cvetove, zato ločimo cvetne in listne popke. </a:t>
            </a:r>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850" y="1282888"/>
            <a:ext cx="2184304" cy="3282288"/>
          </a:xfrm>
          <a:prstGeom prst="rect">
            <a:avLst/>
          </a:prstGeom>
        </p:spPr>
      </p:pic>
      <p:pic>
        <p:nvPicPr>
          <p:cNvPr id="6" name="Slik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6291" y="1278757"/>
            <a:ext cx="2194194" cy="3282287"/>
          </a:xfrm>
          <a:prstGeom prst="rect">
            <a:avLst/>
          </a:prstGeom>
        </p:spPr>
      </p:pic>
      <p:pic>
        <p:nvPicPr>
          <p:cNvPr id="7" name="Slika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3622" y="1278757"/>
            <a:ext cx="2194298" cy="3282287"/>
          </a:xfrm>
          <a:prstGeom prst="rect">
            <a:avLst/>
          </a:prstGeom>
        </p:spPr>
      </p:pic>
      <p:pic>
        <p:nvPicPr>
          <p:cNvPr id="8" name="Slika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9135" y="1278757"/>
            <a:ext cx="3598120" cy="2400946"/>
          </a:xfrm>
          <a:prstGeom prst="rect">
            <a:avLst/>
          </a:prstGeom>
        </p:spPr>
      </p:pic>
      <p:pic>
        <p:nvPicPr>
          <p:cNvPr id="9" name="Slika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850" y="4626591"/>
            <a:ext cx="2817171" cy="1872232"/>
          </a:xfrm>
          <a:prstGeom prst="rect">
            <a:avLst/>
          </a:prstGeom>
        </p:spPr>
      </p:pic>
      <p:pic>
        <p:nvPicPr>
          <p:cNvPr id="10" name="Slika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29135" y="3997039"/>
            <a:ext cx="3759848" cy="2501784"/>
          </a:xfrm>
          <a:prstGeom prst="rect">
            <a:avLst/>
          </a:prstGeom>
        </p:spPr>
      </p:pic>
      <p:sp>
        <p:nvSpPr>
          <p:cNvPr id="12" name="PoljeZBesedilom 11"/>
          <p:cNvSpPr txBox="1"/>
          <p:nvPr/>
        </p:nvSpPr>
        <p:spPr>
          <a:xfrm>
            <a:off x="4693550" y="4893785"/>
            <a:ext cx="2006221" cy="523220"/>
          </a:xfrm>
          <a:prstGeom prst="rect">
            <a:avLst/>
          </a:prstGeom>
          <a:noFill/>
        </p:spPr>
        <p:txBody>
          <a:bodyPr wrap="square" rtlCol="0">
            <a:spAutoFit/>
          </a:bodyPr>
          <a:lstStyle/>
          <a:p>
            <a:r>
              <a:rPr lang="sl-SI" sz="2800" b="1" dirty="0">
                <a:solidFill>
                  <a:srgbClr val="99FF33"/>
                </a:solidFill>
              </a:rPr>
              <a:t>cvetni popki </a:t>
            </a:r>
          </a:p>
        </p:txBody>
      </p:sp>
      <p:pic>
        <p:nvPicPr>
          <p:cNvPr id="11" name="Slika 10">
            <a:extLst>
              <a:ext uri="{FF2B5EF4-FFF2-40B4-BE49-F238E27FC236}">
                <a16:creationId xmlns:a16="http://schemas.microsoft.com/office/drawing/2014/main" id="{F986C71D-AA77-4995-9C23-EB90547DCE21}"/>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11580" cy="820420"/>
          </a:xfrm>
          <a:prstGeom prst="rect">
            <a:avLst/>
          </a:prstGeom>
          <a:noFill/>
          <a:ln>
            <a:noFill/>
          </a:ln>
        </p:spPr>
      </p:pic>
    </p:spTree>
    <p:extLst>
      <p:ext uri="{BB962C8B-B14F-4D97-AF65-F5344CB8AC3E}">
        <p14:creationId xmlns:p14="http://schemas.microsoft.com/office/powerpoint/2010/main" val="423292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0"/>
              </a:schemeClr>
            </a:gs>
            <a:gs pos="100000">
              <a:srgbClr val="669900"/>
            </a:gs>
          </a:gsLst>
          <a:lin ang="5400000" scaled="1"/>
          <a:tileRect/>
        </a:gradFill>
        <a:effectLst/>
      </p:bgPr>
    </p:bg>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122" y="932797"/>
            <a:ext cx="2758328" cy="4164535"/>
          </a:xfrm>
          <a:prstGeom prst="rect">
            <a:avLst/>
          </a:prstGeom>
        </p:spPr>
      </p:pic>
      <p:pic>
        <p:nvPicPr>
          <p:cNvPr id="6" name="Slik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6394" y="317733"/>
            <a:ext cx="2628785" cy="3943179"/>
          </a:xfrm>
          <a:prstGeom prst="rect">
            <a:avLst/>
          </a:prstGeom>
        </p:spPr>
      </p:pic>
      <p:pic>
        <p:nvPicPr>
          <p:cNvPr id="7" name="Slika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7118" y="347473"/>
            <a:ext cx="4650040" cy="3104870"/>
          </a:xfrm>
          <a:prstGeom prst="rect">
            <a:avLst/>
          </a:prstGeom>
        </p:spPr>
      </p:pic>
      <p:pic>
        <p:nvPicPr>
          <p:cNvPr id="8" name="Slika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87118" y="3549796"/>
            <a:ext cx="4656509" cy="3107991"/>
          </a:xfrm>
          <a:prstGeom prst="rect">
            <a:avLst/>
          </a:prstGeom>
        </p:spPr>
      </p:pic>
      <p:pic>
        <p:nvPicPr>
          <p:cNvPr id="9" name="Slika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37419" y="4284853"/>
            <a:ext cx="3568893" cy="2372934"/>
          </a:xfrm>
          <a:prstGeom prst="rect">
            <a:avLst/>
          </a:prstGeom>
        </p:spPr>
      </p:pic>
      <p:sp>
        <p:nvSpPr>
          <p:cNvPr id="10" name="PoljeZBesedilom 9"/>
          <p:cNvSpPr txBox="1"/>
          <p:nvPr/>
        </p:nvSpPr>
        <p:spPr>
          <a:xfrm>
            <a:off x="949259" y="5209710"/>
            <a:ext cx="2006221" cy="523220"/>
          </a:xfrm>
          <a:prstGeom prst="rect">
            <a:avLst/>
          </a:prstGeom>
          <a:noFill/>
        </p:spPr>
        <p:txBody>
          <a:bodyPr wrap="square" rtlCol="0">
            <a:spAutoFit/>
          </a:bodyPr>
          <a:lstStyle/>
          <a:p>
            <a:r>
              <a:rPr lang="sl-SI" sz="2800" b="1" dirty="0">
                <a:solidFill>
                  <a:srgbClr val="99FF33"/>
                </a:solidFill>
              </a:rPr>
              <a:t>cvetni popki </a:t>
            </a:r>
          </a:p>
        </p:txBody>
      </p:sp>
      <p:pic>
        <p:nvPicPr>
          <p:cNvPr id="11" name="Slika 10">
            <a:extLst>
              <a:ext uri="{FF2B5EF4-FFF2-40B4-BE49-F238E27FC236}">
                <a16:creationId xmlns:a16="http://schemas.microsoft.com/office/drawing/2014/main" id="{DEB38D7C-7208-46DA-AA5E-65D969EBD8CD}"/>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11580" cy="820420"/>
          </a:xfrm>
          <a:prstGeom prst="rect">
            <a:avLst/>
          </a:prstGeom>
          <a:noFill/>
          <a:ln>
            <a:noFill/>
          </a:ln>
        </p:spPr>
      </p:pic>
    </p:spTree>
    <p:extLst>
      <p:ext uri="{BB962C8B-B14F-4D97-AF65-F5344CB8AC3E}">
        <p14:creationId xmlns:p14="http://schemas.microsoft.com/office/powerpoint/2010/main" val="1156649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0"/>
              </a:schemeClr>
            </a:gs>
            <a:gs pos="100000">
              <a:srgbClr val="669900"/>
            </a:gs>
          </a:gsLst>
          <a:lin ang="5400000" scaled="1"/>
          <a:tileRect/>
        </a:gradFill>
        <a:effectLst/>
      </p:bgPr>
    </p:bg>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494" y="3989226"/>
            <a:ext cx="3619750" cy="2406748"/>
          </a:xfrm>
          <a:prstGeom prst="rect">
            <a:avLst/>
          </a:prstGeom>
        </p:spPr>
      </p:pic>
      <p:pic>
        <p:nvPicPr>
          <p:cNvPr id="5" name="Slik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751" y="1214208"/>
            <a:ext cx="3581370" cy="2381230"/>
          </a:xfrm>
          <a:prstGeom prst="rect">
            <a:avLst/>
          </a:prstGeom>
        </p:spPr>
      </p:pic>
      <p:pic>
        <p:nvPicPr>
          <p:cNvPr id="6" name="Slika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4874" y="329233"/>
            <a:ext cx="3978676" cy="2645396"/>
          </a:xfrm>
          <a:prstGeom prst="rect">
            <a:avLst/>
          </a:prstGeom>
        </p:spPr>
      </p:pic>
      <p:pic>
        <p:nvPicPr>
          <p:cNvPr id="7" name="Slika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2657" y="329233"/>
            <a:ext cx="3759900" cy="2507796"/>
          </a:xfrm>
          <a:prstGeom prst="rect">
            <a:avLst/>
          </a:prstGeom>
        </p:spPr>
      </p:pic>
      <p:pic>
        <p:nvPicPr>
          <p:cNvPr id="8" name="Slika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63549" y="3168498"/>
            <a:ext cx="3949008" cy="2632672"/>
          </a:xfrm>
          <a:prstGeom prst="rect">
            <a:avLst/>
          </a:prstGeom>
        </p:spPr>
      </p:pic>
      <p:pic>
        <p:nvPicPr>
          <p:cNvPr id="9" name="Slika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84873" y="3194107"/>
            <a:ext cx="3871455" cy="2586857"/>
          </a:xfrm>
          <a:prstGeom prst="rect">
            <a:avLst/>
          </a:prstGeom>
        </p:spPr>
      </p:pic>
      <p:sp>
        <p:nvSpPr>
          <p:cNvPr id="10" name="PoljeZBesedilom 9"/>
          <p:cNvSpPr txBox="1"/>
          <p:nvPr/>
        </p:nvSpPr>
        <p:spPr>
          <a:xfrm>
            <a:off x="3984873" y="6004105"/>
            <a:ext cx="1922472" cy="523220"/>
          </a:xfrm>
          <a:prstGeom prst="rect">
            <a:avLst/>
          </a:prstGeom>
          <a:noFill/>
        </p:spPr>
        <p:txBody>
          <a:bodyPr wrap="square" rtlCol="0">
            <a:spAutoFit/>
          </a:bodyPr>
          <a:lstStyle/>
          <a:p>
            <a:r>
              <a:rPr lang="sl-SI" sz="2800" b="1" dirty="0">
                <a:solidFill>
                  <a:srgbClr val="99FF33"/>
                </a:solidFill>
              </a:rPr>
              <a:t>listni popki</a:t>
            </a:r>
          </a:p>
        </p:txBody>
      </p:sp>
      <p:pic>
        <p:nvPicPr>
          <p:cNvPr id="11" name="Slika 10">
            <a:extLst>
              <a:ext uri="{FF2B5EF4-FFF2-40B4-BE49-F238E27FC236}">
                <a16:creationId xmlns:a16="http://schemas.microsoft.com/office/drawing/2014/main" id="{BA8D4B31-DFFD-4511-B4EC-C1F78E1733F7}"/>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11580" cy="820420"/>
          </a:xfrm>
          <a:prstGeom prst="rect">
            <a:avLst/>
          </a:prstGeom>
          <a:noFill/>
          <a:ln>
            <a:noFill/>
          </a:ln>
        </p:spPr>
      </p:pic>
    </p:spTree>
    <p:extLst>
      <p:ext uri="{BB962C8B-B14F-4D97-AF65-F5344CB8AC3E}">
        <p14:creationId xmlns:p14="http://schemas.microsoft.com/office/powerpoint/2010/main" val="2464879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0"/>
              </a:schemeClr>
            </a:gs>
            <a:gs pos="100000">
              <a:srgbClr val="669900"/>
            </a:gs>
          </a:gsLst>
          <a:lin ang="5400000" scaled="1"/>
          <a:tileRect/>
        </a:gradFill>
        <a:effectLst/>
      </p:bgPr>
    </p:bg>
    <p:spTree>
      <p:nvGrpSpPr>
        <p:cNvPr id="1" name=""/>
        <p:cNvGrpSpPr/>
        <p:nvPr/>
      </p:nvGrpSpPr>
      <p:grpSpPr>
        <a:xfrm>
          <a:off x="0" y="0"/>
          <a:ext cx="0" cy="0"/>
          <a:chOff x="0" y="0"/>
          <a:chExt cx="0" cy="0"/>
        </a:xfrm>
      </p:grpSpPr>
      <p:pic>
        <p:nvPicPr>
          <p:cNvPr id="2" name="Slika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203" y="1102053"/>
            <a:ext cx="3423314" cy="5134972"/>
          </a:xfrm>
          <a:prstGeom prst="rect">
            <a:avLst/>
          </a:prstGeom>
        </p:spPr>
      </p:pic>
      <p:pic>
        <p:nvPicPr>
          <p:cNvPr id="3" name="Slika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3045" y="354841"/>
            <a:ext cx="4272378" cy="2838735"/>
          </a:xfrm>
          <a:prstGeom prst="rect">
            <a:avLst/>
          </a:prstGeom>
        </p:spPr>
      </p:pic>
      <p:pic>
        <p:nvPicPr>
          <p:cNvPr id="10" name="Slika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3044" y="3384642"/>
            <a:ext cx="4271645" cy="2852383"/>
          </a:xfrm>
          <a:prstGeom prst="rect">
            <a:avLst/>
          </a:prstGeom>
        </p:spPr>
      </p:pic>
      <p:pic>
        <p:nvPicPr>
          <p:cNvPr id="11" name="Slika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8117" y="354841"/>
            <a:ext cx="3437328" cy="5134972"/>
          </a:xfrm>
          <a:prstGeom prst="rect">
            <a:avLst/>
          </a:prstGeom>
        </p:spPr>
      </p:pic>
      <p:sp>
        <p:nvSpPr>
          <p:cNvPr id="12" name="PoljeZBesedilom 11"/>
          <p:cNvSpPr txBox="1"/>
          <p:nvPr/>
        </p:nvSpPr>
        <p:spPr>
          <a:xfrm>
            <a:off x="3930482" y="5828626"/>
            <a:ext cx="1820846" cy="523220"/>
          </a:xfrm>
          <a:prstGeom prst="rect">
            <a:avLst/>
          </a:prstGeom>
          <a:noFill/>
        </p:spPr>
        <p:txBody>
          <a:bodyPr wrap="square" rtlCol="0">
            <a:spAutoFit/>
          </a:bodyPr>
          <a:lstStyle/>
          <a:p>
            <a:r>
              <a:rPr lang="sl-SI" sz="2800" b="1" dirty="0">
                <a:solidFill>
                  <a:srgbClr val="99FF33"/>
                </a:solidFill>
              </a:rPr>
              <a:t>listni popki</a:t>
            </a:r>
          </a:p>
        </p:txBody>
      </p:sp>
      <p:pic>
        <p:nvPicPr>
          <p:cNvPr id="7" name="Slika 6">
            <a:extLst>
              <a:ext uri="{FF2B5EF4-FFF2-40B4-BE49-F238E27FC236}">
                <a16:creationId xmlns:a16="http://schemas.microsoft.com/office/drawing/2014/main" id="{02BB8031-CABB-4B72-93CD-C2A2651EE5D4}"/>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1580" cy="820420"/>
          </a:xfrm>
          <a:prstGeom prst="rect">
            <a:avLst/>
          </a:prstGeom>
          <a:noFill/>
          <a:ln>
            <a:noFill/>
          </a:ln>
        </p:spPr>
      </p:pic>
    </p:spTree>
    <p:extLst>
      <p:ext uri="{BB962C8B-B14F-4D97-AF65-F5344CB8AC3E}">
        <p14:creationId xmlns:p14="http://schemas.microsoft.com/office/powerpoint/2010/main" val="353186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5">
                <a:lumMod val="50000"/>
              </a:schemeClr>
            </a:gs>
            <a:gs pos="100000">
              <a:srgbClr val="00B0F0"/>
            </a:gs>
          </a:gsLst>
          <a:lin ang="5400000" scaled="1"/>
          <a:tileRect/>
        </a:gradFill>
        <a:effectLst/>
      </p:bgPr>
    </p:bg>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792038222"/>
              </p:ext>
            </p:extLst>
          </p:nvPr>
        </p:nvGraphicFramePr>
        <p:xfrm>
          <a:off x="616884" y="3237982"/>
          <a:ext cx="10958232" cy="3383280"/>
        </p:xfrm>
        <a:graphic>
          <a:graphicData uri="http://schemas.openxmlformats.org/drawingml/2006/table">
            <a:tbl>
              <a:tblPr firstRow="1" bandRow="1">
                <a:tableStyleId>{5C22544A-7EE6-4342-B048-85BDC9FD1C3A}</a:tableStyleId>
              </a:tblPr>
              <a:tblGrid>
                <a:gridCol w="10958232">
                  <a:extLst>
                    <a:ext uri="{9D8B030D-6E8A-4147-A177-3AD203B41FA5}">
                      <a16:colId xmlns:a16="http://schemas.microsoft.com/office/drawing/2014/main" val="20000"/>
                    </a:ext>
                  </a:extLst>
                </a:gridCol>
              </a:tblGrid>
              <a:tr h="2721572">
                <a:tc>
                  <a:txBody>
                    <a:bodyPr/>
                    <a:lstStyle/>
                    <a:p>
                      <a:pPr marL="457200" indent="-457200" algn="l">
                        <a:buFont typeface="Arial" panose="020B0604020202020204" pitchFamily="34" charset="0"/>
                        <a:buChar char="•"/>
                      </a:pPr>
                      <a:r>
                        <a:rPr lang="sl-SI" sz="3200" dirty="0"/>
                        <a:t>Popke lahko poiščite na svojem vrtu, v parku ali v</a:t>
                      </a:r>
                      <a:r>
                        <a:rPr lang="sl-SI" sz="3200" baseline="0" dirty="0"/>
                        <a:t> naravi. </a:t>
                      </a:r>
                    </a:p>
                    <a:p>
                      <a:pPr marL="457200" indent="-457200" algn="l">
                        <a:buFont typeface="Arial" panose="020B0604020202020204" pitchFamily="34" charset="0"/>
                        <a:buChar char="•"/>
                      </a:pPr>
                      <a:r>
                        <a:rPr lang="sl-SI" sz="3200" baseline="0" dirty="0"/>
                        <a:t>Poiščite grm ali drevo in si oglejte popke. </a:t>
                      </a:r>
                      <a:r>
                        <a:rPr lang="sl-SI" sz="2400" baseline="0" dirty="0"/>
                        <a:t>Ni nujno, da prepoznamo drevo, da vemo kako se imenuje. Ime opazovane rastline lahko dopišete kasneje.</a:t>
                      </a:r>
                    </a:p>
                    <a:p>
                      <a:pPr marL="457200" indent="-457200" algn="l">
                        <a:buFont typeface="Arial" panose="020B0604020202020204" pitchFamily="34" charset="0"/>
                        <a:buChar char="•"/>
                      </a:pPr>
                      <a:r>
                        <a:rPr lang="sl-SI" sz="3200" baseline="0" dirty="0"/>
                        <a:t>Vejic in popkov ne trgajte, jih samo nežno razprite in poglejte.  </a:t>
                      </a:r>
                    </a:p>
                    <a:p>
                      <a:pPr marL="457200" indent="-457200" algn="l">
                        <a:buFont typeface="Arial" panose="020B0604020202020204" pitchFamily="34" charset="0"/>
                        <a:buChar char="•"/>
                      </a:pPr>
                      <a:r>
                        <a:rPr lang="sl-SI" sz="3200" baseline="0" dirty="0"/>
                        <a:t>Pazite na varnost na cesti in v naravi.</a:t>
                      </a:r>
                    </a:p>
                    <a:p>
                      <a:pPr marL="0" indent="0" algn="l">
                        <a:buFont typeface="Arial" panose="020B0604020202020204" pitchFamily="34" charset="0"/>
                        <a:buNone/>
                      </a:pPr>
                      <a:endParaRPr lang="sl-SI" sz="32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alpha val="35000"/>
                      </a:schemeClr>
                    </a:solidFill>
                  </a:tcPr>
                </a:tc>
                <a:extLst>
                  <a:ext uri="{0D108BD9-81ED-4DB2-BD59-A6C34878D82A}">
                    <a16:rowId xmlns:a16="http://schemas.microsoft.com/office/drawing/2014/main" val="10000"/>
                  </a:ext>
                </a:extLst>
              </a:tr>
            </a:tbl>
          </a:graphicData>
        </a:graphic>
      </p:graphicFrame>
      <p:sp>
        <p:nvSpPr>
          <p:cNvPr id="4" name="PoljeZBesedilom 3"/>
          <p:cNvSpPr txBox="1"/>
          <p:nvPr/>
        </p:nvSpPr>
        <p:spPr>
          <a:xfrm>
            <a:off x="605790" y="1059705"/>
            <a:ext cx="10958232" cy="1938992"/>
          </a:xfrm>
          <a:prstGeom prst="rect">
            <a:avLst/>
          </a:prstGeom>
          <a:solidFill>
            <a:schemeClr val="accent1">
              <a:alpha val="35000"/>
            </a:schemeClr>
          </a:solidFill>
        </p:spPr>
        <p:txBody>
          <a:bodyPr wrap="square" rtlCol="0">
            <a:spAutoFit/>
          </a:bodyPr>
          <a:lstStyle/>
          <a:p>
            <a:pPr marL="342900" indent="-342900">
              <a:buFont typeface="Arial" panose="020B0604020202020204" pitchFamily="34" charset="0"/>
              <a:buChar char="•"/>
            </a:pPr>
            <a:r>
              <a:rPr lang="sl-SI" sz="2400" dirty="0">
                <a:solidFill>
                  <a:schemeClr val="accent5">
                    <a:lumMod val="20000"/>
                    <a:lumOff val="80000"/>
                  </a:schemeClr>
                </a:solidFill>
              </a:rPr>
              <a:t>Pred odhodom na teren si izdelajte pomoč za opazovanje popkov na terenu. Izdelajte skico vejice z popki in kako je popek sestavljen. </a:t>
            </a:r>
          </a:p>
          <a:p>
            <a:pPr marL="342900" indent="-342900">
              <a:buFont typeface="Arial" panose="020B0604020202020204" pitchFamily="34" charset="0"/>
              <a:buChar char="•"/>
            </a:pPr>
            <a:endParaRPr lang="sl-SI" sz="2400" dirty="0">
              <a:solidFill>
                <a:schemeClr val="accent5">
                  <a:lumMod val="20000"/>
                  <a:lumOff val="80000"/>
                </a:schemeClr>
              </a:solidFill>
            </a:endParaRPr>
          </a:p>
          <a:p>
            <a:pPr marL="342900" indent="-342900">
              <a:buFont typeface="Arial" panose="020B0604020202020204" pitchFamily="34" charset="0"/>
              <a:buChar char="•"/>
            </a:pPr>
            <a:r>
              <a:rPr lang="sl-SI" sz="2400" dirty="0">
                <a:solidFill>
                  <a:schemeClr val="accent5">
                    <a:lumMod val="20000"/>
                    <a:lumOff val="80000"/>
                  </a:schemeClr>
                </a:solidFill>
              </a:rPr>
              <a:t>Pripravite si še podlogo, zvezek ali papir, pisalo (svinčnik), radirko in manjše ravnilo.</a:t>
            </a:r>
          </a:p>
          <a:p>
            <a:pPr marL="342900" indent="-342900">
              <a:buFont typeface="Arial" panose="020B0604020202020204" pitchFamily="34" charset="0"/>
              <a:buChar char="•"/>
            </a:pPr>
            <a:r>
              <a:rPr lang="sl-SI" sz="2400" dirty="0">
                <a:solidFill>
                  <a:schemeClr val="accent5">
                    <a:lumMod val="20000"/>
                    <a:lumOff val="80000"/>
                  </a:schemeClr>
                </a:solidFill>
              </a:rPr>
              <a:t>Če imate možnost lahko uporabite tudi fotoaparat ali telefon za slikanje. </a:t>
            </a:r>
          </a:p>
        </p:txBody>
      </p:sp>
      <p:pic>
        <p:nvPicPr>
          <p:cNvPr id="5" name="Slika 4">
            <a:extLst>
              <a:ext uri="{FF2B5EF4-FFF2-40B4-BE49-F238E27FC236}">
                <a16:creationId xmlns:a16="http://schemas.microsoft.com/office/drawing/2014/main" id="{7D51381A-E2E3-497C-9808-BB414707569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1580" cy="820420"/>
          </a:xfrm>
          <a:prstGeom prst="rect">
            <a:avLst/>
          </a:prstGeom>
          <a:noFill/>
          <a:ln>
            <a:noFill/>
          </a:ln>
        </p:spPr>
      </p:pic>
    </p:spTree>
    <p:extLst>
      <p:ext uri="{BB962C8B-B14F-4D97-AF65-F5344CB8AC3E}">
        <p14:creationId xmlns:p14="http://schemas.microsoft.com/office/powerpoint/2010/main" val="3355264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5">
                <a:lumMod val="50000"/>
              </a:schemeClr>
            </a:gs>
            <a:gs pos="100000">
              <a:srgbClr val="00B0F0"/>
            </a:gs>
          </a:gsLst>
          <a:lin ang="5400000" scaled="1"/>
          <a:tileRect/>
        </a:gradFill>
        <a:effectLst/>
      </p:bgPr>
    </p:bg>
    <p:spTree>
      <p:nvGrpSpPr>
        <p:cNvPr id="1" name=""/>
        <p:cNvGrpSpPr/>
        <p:nvPr/>
      </p:nvGrpSpPr>
      <p:grpSpPr>
        <a:xfrm>
          <a:off x="0" y="0"/>
          <a:ext cx="0" cy="0"/>
          <a:chOff x="0" y="0"/>
          <a:chExt cx="0" cy="0"/>
        </a:xfrm>
      </p:grpSpPr>
      <p:sp>
        <p:nvSpPr>
          <p:cNvPr id="2" name="PoljeZBesedilom 1"/>
          <p:cNvSpPr txBox="1"/>
          <p:nvPr/>
        </p:nvSpPr>
        <p:spPr>
          <a:xfrm>
            <a:off x="605790" y="940160"/>
            <a:ext cx="10927829" cy="3416320"/>
          </a:xfrm>
          <a:prstGeom prst="rect">
            <a:avLst/>
          </a:prstGeom>
          <a:solidFill>
            <a:schemeClr val="accent1">
              <a:alpha val="35000"/>
            </a:schemeClr>
          </a:solidFill>
        </p:spPr>
        <p:txBody>
          <a:bodyPr wrap="square" rtlCol="0">
            <a:spAutoFit/>
          </a:bodyPr>
          <a:lstStyle/>
          <a:p>
            <a:pPr marL="514350" indent="-514350">
              <a:buAutoNum type="arabicPeriod"/>
            </a:pPr>
            <a:r>
              <a:rPr lang="sl-SI" sz="3200" b="1" dirty="0">
                <a:solidFill>
                  <a:schemeClr val="accent4"/>
                </a:solidFill>
              </a:rPr>
              <a:t>naloga: </a:t>
            </a:r>
            <a:r>
              <a:rPr lang="sl-SI" sz="3200" dirty="0">
                <a:solidFill>
                  <a:schemeClr val="accent5">
                    <a:lumMod val="20000"/>
                    <a:lumOff val="80000"/>
                  </a:schemeClr>
                </a:solidFill>
              </a:rPr>
              <a:t>Poiščite zanimiv popek in ga natančno opišite. </a:t>
            </a:r>
          </a:p>
          <a:p>
            <a:r>
              <a:rPr lang="sl-SI" sz="3200" dirty="0">
                <a:solidFill>
                  <a:schemeClr val="accent5">
                    <a:lumMod val="20000"/>
                    <a:lumOff val="80000"/>
                  </a:schemeClr>
                </a:solidFill>
              </a:rPr>
              <a:t>                    Ko opisujete, pazite na nekaj pravil: </a:t>
            </a:r>
          </a:p>
          <a:p>
            <a:endParaRPr lang="sl-SI" sz="3200" dirty="0">
              <a:solidFill>
                <a:schemeClr val="accent5">
                  <a:lumMod val="20000"/>
                  <a:lumOff val="80000"/>
                </a:schemeClr>
              </a:solidFill>
            </a:endParaRPr>
          </a:p>
          <a:p>
            <a:pPr marL="285750" indent="-285750">
              <a:buFont typeface="Arial" panose="020B0604020202020204" pitchFamily="34" charset="0"/>
              <a:buChar char="•"/>
            </a:pPr>
            <a:r>
              <a:rPr lang="sl-SI" sz="2400" dirty="0">
                <a:solidFill>
                  <a:schemeClr val="accent5">
                    <a:lumMod val="20000"/>
                    <a:lumOff val="80000"/>
                  </a:schemeClr>
                </a:solidFill>
              </a:rPr>
              <a:t>Preštejte dele popka in jih poimenujte.</a:t>
            </a:r>
          </a:p>
          <a:p>
            <a:pPr marL="285750" indent="-285750">
              <a:buFont typeface="Arial" panose="020B0604020202020204" pitchFamily="34" charset="0"/>
              <a:buChar char="•"/>
            </a:pPr>
            <a:r>
              <a:rPr lang="sl-SI" sz="2400" dirty="0">
                <a:solidFill>
                  <a:schemeClr val="accent5">
                    <a:lumMod val="20000"/>
                    <a:lumOff val="80000"/>
                  </a:schemeClr>
                </a:solidFill>
              </a:rPr>
              <a:t>Uporabljajte merske enote (milimetri, centimetri), pomagajte si z ravnilom</a:t>
            </a:r>
          </a:p>
          <a:p>
            <a:pPr marL="285750" indent="-285750">
              <a:buFont typeface="Arial" panose="020B0604020202020204" pitchFamily="34" charset="0"/>
              <a:buChar char="•"/>
            </a:pPr>
            <a:r>
              <a:rPr lang="sl-SI" sz="2400" dirty="0">
                <a:solidFill>
                  <a:schemeClr val="accent5">
                    <a:lumMod val="20000"/>
                    <a:lumOff val="80000"/>
                  </a:schemeClr>
                </a:solidFill>
              </a:rPr>
              <a:t>Čim bolj natančno opišite barve, pomagajte si s primeri: čokoladno rjava, pastelne barve (barve krede), …</a:t>
            </a:r>
          </a:p>
          <a:p>
            <a:endParaRPr lang="sl-SI" sz="2400" dirty="0"/>
          </a:p>
        </p:txBody>
      </p:sp>
      <p:pic>
        <p:nvPicPr>
          <p:cNvPr id="3" name="Slika 2">
            <a:extLst>
              <a:ext uri="{FF2B5EF4-FFF2-40B4-BE49-F238E27FC236}">
                <a16:creationId xmlns:a16="http://schemas.microsoft.com/office/drawing/2014/main" id="{8EEBAF6B-94F8-41BB-8BB1-4C94AEEE64B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1580" cy="820420"/>
          </a:xfrm>
          <a:prstGeom prst="rect">
            <a:avLst/>
          </a:prstGeom>
          <a:noFill/>
          <a:ln>
            <a:noFill/>
          </a:ln>
        </p:spPr>
      </p:pic>
    </p:spTree>
    <p:extLst>
      <p:ext uri="{BB962C8B-B14F-4D97-AF65-F5344CB8AC3E}">
        <p14:creationId xmlns:p14="http://schemas.microsoft.com/office/powerpoint/2010/main" val="1007820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5">
                <a:lumMod val="50000"/>
              </a:schemeClr>
            </a:gs>
            <a:gs pos="100000">
              <a:srgbClr val="00B0F0"/>
            </a:gs>
          </a:gsLst>
          <a:lin ang="5400000" scaled="1"/>
          <a:tileRect/>
        </a:gradFill>
        <a:effectLst/>
      </p:bgPr>
    </p:bg>
    <p:spTree>
      <p:nvGrpSpPr>
        <p:cNvPr id="1" name=""/>
        <p:cNvGrpSpPr/>
        <p:nvPr/>
      </p:nvGrpSpPr>
      <p:grpSpPr>
        <a:xfrm>
          <a:off x="0" y="0"/>
          <a:ext cx="0" cy="0"/>
          <a:chOff x="0" y="0"/>
          <a:chExt cx="0" cy="0"/>
        </a:xfrm>
      </p:grpSpPr>
      <p:sp>
        <p:nvSpPr>
          <p:cNvPr id="2" name="Pravokotnik 1"/>
          <p:cNvSpPr/>
          <p:nvPr/>
        </p:nvSpPr>
        <p:spPr>
          <a:xfrm>
            <a:off x="1316850" y="382683"/>
            <a:ext cx="10957809" cy="1569660"/>
          </a:xfrm>
          <a:prstGeom prst="rect">
            <a:avLst/>
          </a:prstGeom>
          <a:solidFill>
            <a:schemeClr val="accent1">
              <a:alpha val="34000"/>
            </a:schemeClr>
          </a:solidFill>
        </p:spPr>
        <p:txBody>
          <a:bodyPr wrap="square">
            <a:spAutoFit/>
          </a:bodyPr>
          <a:lstStyle/>
          <a:p>
            <a:pPr lvl="0"/>
            <a:r>
              <a:rPr lang="sl-SI" sz="3200" b="1" dirty="0">
                <a:solidFill>
                  <a:schemeClr val="accent4"/>
                </a:solidFill>
              </a:rPr>
              <a:t>2. naloga: </a:t>
            </a:r>
            <a:r>
              <a:rPr lang="sl-SI" sz="3200" dirty="0">
                <a:solidFill>
                  <a:srgbClr val="4472C4">
                    <a:lumMod val="20000"/>
                    <a:lumOff val="80000"/>
                  </a:srgbClr>
                </a:solidFill>
              </a:rPr>
              <a:t>Popek sestavlja več delov: </a:t>
            </a:r>
            <a:r>
              <a:rPr lang="sl-SI" sz="3200" dirty="0" err="1">
                <a:solidFill>
                  <a:srgbClr val="4472C4">
                    <a:lumMod val="20000"/>
                    <a:lumOff val="80000"/>
                  </a:srgbClr>
                </a:solidFill>
              </a:rPr>
              <a:t>luskolisti</a:t>
            </a:r>
            <a:r>
              <a:rPr lang="sl-SI" sz="3200" dirty="0">
                <a:solidFill>
                  <a:srgbClr val="4472C4">
                    <a:lumMod val="20000"/>
                    <a:lumOff val="80000"/>
                  </a:srgbClr>
                </a:solidFill>
              </a:rPr>
              <a:t>, pravi listi in ali cvetovi. Poskusite ugotoviti kako so deli popka nameščeni: si sledijo spiralno ali navzkrižno.  </a:t>
            </a:r>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3505" y="3315217"/>
            <a:ext cx="2515645" cy="1676030"/>
          </a:xfrm>
          <a:prstGeom prst="rect">
            <a:avLst/>
          </a:prstGeom>
        </p:spPr>
      </p:pic>
      <p:pic>
        <p:nvPicPr>
          <p:cNvPr id="5" name="Slik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3505" y="1595133"/>
            <a:ext cx="2499574" cy="1669338"/>
          </a:xfrm>
          <a:prstGeom prst="rect">
            <a:avLst/>
          </a:prstGeom>
        </p:spPr>
      </p:pic>
      <p:pic>
        <p:nvPicPr>
          <p:cNvPr id="7" name="Slika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2692" y="3147759"/>
            <a:ext cx="2373444" cy="3560166"/>
          </a:xfrm>
          <a:prstGeom prst="rect">
            <a:avLst/>
          </a:prstGeom>
        </p:spPr>
      </p:pic>
      <p:pic>
        <p:nvPicPr>
          <p:cNvPr id="8" name="Slika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009" y="2318986"/>
            <a:ext cx="2379179" cy="1581901"/>
          </a:xfrm>
          <a:prstGeom prst="rect">
            <a:avLst/>
          </a:prstGeom>
        </p:spPr>
      </p:pic>
      <p:pic>
        <p:nvPicPr>
          <p:cNvPr id="9" name="Slika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8286" y="3957342"/>
            <a:ext cx="1791767" cy="2674378"/>
          </a:xfrm>
          <a:prstGeom prst="rect">
            <a:avLst/>
          </a:prstGeom>
        </p:spPr>
      </p:pic>
      <p:pic>
        <p:nvPicPr>
          <p:cNvPr id="11" name="Slika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52557" y="2822062"/>
            <a:ext cx="2517130" cy="1682875"/>
          </a:xfrm>
          <a:prstGeom prst="rect">
            <a:avLst/>
          </a:prstGeom>
        </p:spPr>
      </p:pic>
      <p:pic>
        <p:nvPicPr>
          <p:cNvPr id="12" name="Slika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33505" y="5027003"/>
            <a:ext cx="2515645" cy="1680922"/>
          </a:xfrm>
          <a:prstGeom prst="rect">
            <a:avLst/>
          </a:prstGeom>
        </p:spPr>
      </p:pic>
      <p:pic>
        <p:nvPicPr>
          <p:cNvPr id="13" name="Slika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17422" y="4623570"/>
            <a:ext cx="3040985" cy="2028026"/>
          </a:xfrm>
          <a:prstGeom prst="rect">
            <a:avLst/>
          </a:prstGeom>
        </p:spPr>
      </p:pic>
      <p:sp>
        <p:nvSpPr>
          <p:cNvPr id="14" name="PoljeZBesedilom 13"/>
          <p:cNvSpPr txBox="1"/>
          <p:nvPr/>
        </p:nvSpPr>
        <p:spPr>
          <a:xfrm>
            <a:off x="3408236" y="1942111"/>
            <a:ext cx="1988011" cy="584775"/>
          </a:xfrm>
          <a:prstGeom prst="rect">
            <a:avLst/>
          </a:prstGeom>
          <a:noFill/>
        </p:spPr>
        <p:txBody>
          <a:bodyPr wrap="square" rtlCol="0">
            <a:spAutoFit/>
          </a:bodyPr>
          <a:lstStyle/>
          <a:p>
            <a:r>
              <a:rPr lang="sl-SI" sz="3200" b="1" dirty="0">
                <a:solidFill>
                  <a:srgbClr val="99FF33"/>
                </a:solidFill>
              </a:rPr>
              <a:t>SPIRALNO</a:t>
            </a:r>
          </a:p>
        </p:txBody>
      </p:sp>
      <p:sp>
        <p:nvSpPr>
          <p:cNvPr id="15" name="PoljeZBesedilom 14"/>
          <p:cNvSpPr txBox="1"/>
          <p:nvPr/>
        </p:nvSpPr>
        <p:spPr>
          <a:xfrm>
            <a:off x="6815152" y="1881428"/>
            <a:ext cx="2480984" cy="584775"/>
          </a:xfrm>
          <a:prstGeom prst="rect">
            <a:avLst/>
          </a:prstGeom>
          <a:noFill/>
        </p:spPr>
        <p:txBody>
          <a:bodyPr wrap="square" rtlCol="0">
            <a:spAutoFit/>
          </a:bodyPr>
          <a:lstStyle/>
          <a:p>
            <a:r>
              <a:rPr lang="sl-SI" sz="3200" b="1" dirty="0">
                <a:solidFill>
                  <a:srgbClr val="99FF33"/>
                </a:solidFill>
              </a:rPr>
              <a:t>NAVZKRIŽNO</a:t>
            </a:r>
          </a:p>
        </p:txBody>
      </p:sp>
      <p:sp>
        <p:nvSpPr>
          <p:cNvPr id="17" name="Puščica dol 16"/>
          <p:cNvSpPr/>
          <p:nvPr/>
        </p:nvSpPr>
        <p:spPr>
          <a:xfrm>
            <a:off x="4029790" y="2424212"/>
            <a:ext cx="464695" cy="3558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8" name="Puščica dol 17"/>
          <p:cNvSpPr/>
          <p:nvPr/>
        </p:nvSpPr>
        <p:spPr>
          <a:xfrm>
            <a:off x="8574374" y="2408273"/>
            <a:ext cx="429208" cy="5297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16" name="Slika 15">
            <a:extLst>
              <a:ext uri="{FF2B5EF4-FFF2-40B4-BE49-F238E27FC236}">
                <a16:creationId xmlns:a16="http://schemas.microsoft.com/office/drawing/2014/main" id="{51056C93-8DDC-4B58-8B2F-FF2FE6031775}"/>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211580" cy="820420"/>
          </a:xfrm>
          <a:prstGeom prst="rect">
            <a:avLst/>
          </a:prstGeom>
          <a:noFill/>
          <a:ln>
            <a:noFill/>
          </a:ln>
        </p:spPr>
      </p:pic>
    </p:spTree>
    <p:extLst>
      <p:ext uri="{BB962C8B-B14F-4D97-AF65-F5344CB8AC3E}">
        <p14:creationId xmlns:p14="http://schemas.microsoft.com/office/powerpoint/2010/main" val="1128041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5">
                <a:lumMod val="50000"/>
              </a:schemeClr>
            </a:gs>
            <a:gs pos="100000">
              <a:srgbClr val="00B0F0"/>
            </a:gs>
          </a:gsLst>
          <a:lin ang="5400000" scaled="1"/>
          <a:tileRect/>
        </a:gradFill>
        <a:effectLst/>
      </p:bgPr>
    </p:bg>
    <p:spTree>
      <p:nvGrpSpPr>
        <p:cNvPr id="1" name=""/>
        <p:cNvGrpSpPr/>
        <p:nvPr/>
      </p:nvGrpSpPr>
      <p:grpSpPr>
        <a:xfrm>
          <a:off x="0" y="0"/>
          <a:ext cx="0" cy="0"/>
          <a:chOff x="0" y="0"/>
          <a:chExt cx="0" cy="0"/>
        </a:xfrm>
      </p:grpSpPr>
      <p:sp>
        <p:nvSpPr>
          <p:cNvPr id="2" name="PoljeZBesedilom 1"/>
          <p:cNvSpPr txBox="1"/>
          <p:nvPr/>
        </p:nvSpPr>
        <p:spPr>
          <a:xfrm>
            <a:off x="789384" y="940160"/>
            <a:ext cx="10942819" cy="4524315"/>
          </a:xfrm>
          <a:prstGeom prst="rect">
            <a:avLst/>
          </a:prstGeom>
          <a:solidFill>
            <a:schemeClr val="accent1">
              <a:alpha val="35000"/>
            </a:schemeClr>
          </a:solidFill>
        </p:spPr>
        <p:txBody>
          <a:bodyPr wrap="square" rtlCol="0">
            <a:spAutoFit/>
          </a:bodyPr>
          <a:lstStyle/>
          <a:p>
            <a:r>
              <a:rPr lang="sl-SI" sz="3200" b="1" dirty="0">
                <a:solidFill>
                  <a:schemeClr val="accent4"/>
                </a:solidFill>
              </a:rPr>
              <a:t>3. naloga: </a:t>
            </a:r>
            <a:r>
              <a:rPr lang="sl-SI" sz="3200" dirty="0">
                <a:solidFill>
                  <a:schemeClr val="accent5">
                    <a:lumMod val="20000"/>
                    <a:lumOff val="80000"/>
                  </a:schemeClr>
                </a:solidFill>
              </a:rPr>
              <a:t>Tako kot ste opisali prvi popek jih lahko poiščete in opišete še nekaj. </a:t>
            </a:r>
          </a:p>
          <a:p>
            <a:endParaRPr lang="sl-SI" sz="3200" dirty="0">
              <a:solidFill>
                <a:schemeClr val="accent5">
                  <a:lumMod val="20000"/>
                  <a:lumOff val="80000"/>
                </a:schemeClr>
              </a:solidFill>
            </a:endParaRPr>
          </a:p>
          <a:p>
            <a:r>
              <a:rPr lang="sl-SI" sz="3200" dirty="0">
                <a:solidFill>
                  <a:schemeClr val="accent5">
                    <a:lumMod val="20000"/>
                    <a:lumOff val="80000"/>
                  </a:schemeClr>
                </a:solidFill>
              </a:rPr>
              <a:t>Poskusite jih tudi fotografirati. </a:t>
            </a:r>
          </a:p>
          <a:p>
            <a:endParaRPr lang="sl-SI" sz="3200" dirty="0">
              <a:solidFill>
                <a:schemeClr val="accent5">
                  <a:lumMod val="20000"/>
                  <a:lumOff val="80000"/>
                </a:schemeClr>
              </a:solidFill>
            </a:endParaRPr>
          </a:p>
          <a:p>
            <a:r>
              <a:rPr lang="sl-SI" sz="3200" dirty="0">
                <a:solidFill>
                  <a:schemeClr val="accent5">
                    <a:lumMod val="20000"/>
                    <a:lumOff val="80000"/>
                  </a:schemeClr>
                </a:solidFill>
              </a:rPr>
              <a:t>Če rastlino prepoznate, zapišite še njeno ime. Če rastline ne poznate, nič hudega, zapišite kje raste in vprašajte odrasle za pomoč. Upam, da vam bo skupaj uspelo rastlino prepoznati.</a:t>
            </a:r>
          </a:p>
          <a:p>
            <a:endParaRPr lang="sl-SI" sz="3200" dirty="0"/>
          </a:p>
        </p:txBody>
      </p:sp>
      <p:pic>
        <p:nvPicPr>
          <p:cNvPr id="3" name="Slika 2">
            <a:extLst>
              <a:ext uri="{FF2B5EF4-FFF2-40B4-BE49-F238E27FC236}">
                <a16:creationId xmlns:a16="http://schemas.microsoft.com/office/drawing/2014/main" id="{2B0A789A-3300-41B2-977A-13E63750614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1580" cy="820420"/>
          </a:xfrm>
          <a:prstGeom prst="rect">
            <a:avLst/>
          </a:prstGeom>
          <a:noFill/>
          <a:ln>
            <a:noFill/>
          </a:ln>
        </p:spPr>
      </p:pic>
    </p:spTree>
    <p:extLst>
      <p:ext uri="{BB962C8B-B14F-4D97-AF65-F5344CB8AC3E}">
        <p14:creationId xmlns:p14="http://schemas.microsoft.com/office/powerpoint/2010/main" val="1557508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5">
                <a:lumMod val="50000"/>
              </a:schemeClr>
            </a:gs>
            <a:gs pos="100000">
              <a:srgbClr val="00B0F0"/>
            </a:gs>
          </a:gsLst>
          <a:lin ang="5400000" scaled="1"/>
          <a:tileRect/>
        </a:gradFill>
        <a:effectLst/>
      </p:bgPr>
    </p:bg>
    <p:spTree>
      <p:nvGrpSpPr>
        <p:cNvPr id="1" name=""/>
        <p:cNvGrpSpPr/>
        <p:nvPr/>
      </p:nvGrpSpPr>
      <p:grpSpPr>
        <a:xfrm>
          <a:off x="0" y="0"/>
          <a:ext cx="0" cy="0"/>
          <a:chOff x="0" y="0"/>
          <a:chExt cx="0" cy="0"/>
        </a:xfrm>
      </p:grpSpPr>
      <p:sp>
        <p:nvSpPr>
          <p:cNvPr id="3" name="PoljeZBesedilom 2"/>
          <p:cNvSpPr txBox="1"/>
          <p:nvPr/>
        </p:nvSpPr>
        <p:spPr>
          <a:xfrm>
            <a:off x="609600" y="1017552"/>
            <a:ext cx="10972800" cy="4031873"/>
          </a:xfrm>
          <a:prstGeom prst="rect">
            <a:avLst/>
          </a:prstGeom>
          <a:solidFill>
            <a:schemeClr val="accent1">
              <a:alpha val="35000"/>
            </a:schemeClr>
          </a:solidFill>
        </p:spPr>
        <p:txBody>
          <a:bodyPr wrap="square" rtlCol="0">
            <a:spAutoFit/>
          </a:bodyPr>
          <a:lstStyle/>
          <a:p>
            <a:r>
              <a:rPr lang="sl-SI" sz="3200" dirty="0">
                <a:solidFill>
                  <a:schemeClr val="accent4"/>
                </a:solidFill>
              </a:rPr>
              <a:t>Nadaljevanje naloge:  </a:t>
            </a:r>
            <a:r>
              <a:rPr lang="sl-SI" sz="3200" dirty="0">
                <a:solidFill>
                  <a:schemeClr val="accent5">
                    <a:lumMod val="20000"/>
                    <a:lumOff val="80000"/>
                  </a:schemeClr>
                </a:solidFill>
              </a:rPr>
              <a:t>Še veste kaj je to fenologija? </a:t>
            </a:r>
            <a:r>
              <a:rPr lang="sl-SI" sz="2400" dirty="0">
                <a:solidFill>
                  <a:schemeClr val="accent5">
                    <a:lumMod val="20000"/>
                    <a:lumOff val="80000"/>
                  </a:schemeClr>
                </a:solidFill>
              </a:rPr>
              <a:t>To je veda, ki se ukvarja z razvojem rastlin. </a:t>
            </a:r>
            <a:r>
              <a:rPr lang="sl-SI" sz="3200" dirty="0">
                <a:solidFill>
                  <a:schemeClr val="accent5">
                    <a:lumMod val="20000"/>
                    <a:lumOff val="80000"/>
                  </a:schemeClr>
                </a:solidFill>
              </a:rPr>
              <a:t>Vaše raziskovanje popkov se lahko nadaljuje. V naslednjih tednih </a:t>
            </a:r>
            <a:r>
              <a:rPr lang="sl-SI" sz="3200" u="sng" dirty="0">
                <a:solidFill>
                  <a:schemeClr val="accent5">
                    <a:lumMod val="20000"/>
                    <a:lumOff val="80000"/>
                  </a:schemeClr>
                </a:solidFill>
              </a:rPr>
              <a:t>sledite</a:t>
            </a:r>
            <a:r>
              <a:rPr lang="sl-SI" sz="3200" dirty="0">
                <a:solidFill>
                  <a:schemeClr val="accent5">
                    <a:lumMod val="20000"/>
                    <a:lumOff val="80000"/>
                  </a:schemeClr>
                </a:solidFill>
              </a:rPr>
              <a:t> svojemu popku. Opazujte kako se razvija. Vsakih nekaj dni preverite kaj se dogaja z vašim popkom. Lahko ga tudi fotografirate ali narišete. Ne pozabite zapisati  datuma opazovanja. Svoje zapiske shranite in naslednje leto ugotovite ali so se popki razvijali ob istih datumih ali ne. To lahko naredite za več različnih rastlin.</a:t>
            </a:r>
          </a:p>
        </p:txBody>
      </p:sp>
      <p:sp>
        <p:nvSpPr>
          <p:cNvPr id="4" name="PoljeZBesedilom 3"/>
          <p:cNvSpPr txBox="1"/>
          <p:nvPr/>
        </p:nvSpPr>
        <p:spPr>
          <a:xfrm>
            <a:off x="599607" y="5246558"/>
            <a:ext cx="10972800" cy="707886"/>
          </a:xfrm>
          <a:prstGeom prst="rect">
            <a:avLst/>
          </a:prstGeom>
          <a:solidFill>
            <a:schemeClr val="accent1">
              <a:alpha val="35000"/>
            </a:schemeClr>
          </a:solidFill>
        </p:spPr>
        <p:txBody>
          <a:bodyPr wrap="square" rtlCol="0">
            <a:spAutoFit/>
          </a:bodyPr>
          <a:lstStyle/>
          <a:p>
            <a:r>
              <a:rPr lang="sl-SI" sz="2000" dirty="0">
                <a:solidFill>
                  <a:schemeClr val="accent5">
                    <a:lumMod val="20000"/>
                    <a:lumOff val="80000"/>
                  </a:schemeClr>
                </a:solidFill>
              </a:rPr>
              <a:t>Nekatera raziskovanja lahko trajajo tudi precej dolgo. Zelo pomembno je, da si naredimo dobre zapiske, da tudi kasneje vemo kaj in kako smo opazovali.</a:t>
            </a:r>
          </a:p>
        </p:txBody>
      </p:sp>
      <p:pic>
        <p:nvPicPr>
          <p:cNvPr id="5" name="Slika 4">
            <a:extLst>
              <a:ext uri="{FF2B5EF4-FFF2-40B4-BE49-F238E27FC236}">
                <a16:creationId xmlns:a16="http://schemas.microsoft.com/office/drawing/2014/main" id="{F031E0B6-CE0E-4E80-AC4F-D1C7A945D87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1580" cy="820420"/>
          </a:xfrm>
          <a:prstGeom prst="rect">
            <a:avLst/>
          </a:prstGeom>
          <a:noFill/>
          <a:ln>
            <a:noFill/>
          </a:ln>
        </p:spPr>
      </p:pic>
    </p:spTree>
    <p:extLst>
      <p:ext uri="{BB962C8B-B14F-4D97-AF65-F5344CB8AC3E}">
        <p14:creationId xmlns:p14="http://schemas.microsoft.com/office/powerpoint/2010/main" val="1435909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5000">
              <a:schemeClr val="accent5">
                <a:lumMod val="50000"/>
              </a:schemeClr>
            </a:gs>
            <a:gs pos="100000">
              <a:srgbClr val="FF6699"/>
            </a:gs>
          </a:gsLst>
          <a:lin ang="5400000" scaled="1"/>
          <a:tileRect/>
        </a:gradFill>
        <a:effectLst/>
      </p:bgPr>
    </p:bg>
    <p:spTree>
      <p:nvGrpSpPr>
        <p:cNvPr id="1" name=""/>
        <p:cNvGrpSpPr/>
        <p:nvPr/>
      </p:nvGrpSpPr>
      <p:grpSpPr>
        <a:xfrm>
          <a:off x="0" y="0"/>
          <a:ext cx="0" cy="0"/>
          <a:chOff x="0" y="0"/>
          <a:chExt cx="0" cy="0"/>
        </a:xfrm>
      </p:grpSpPr>
      <p:sp>
        <p:nvSpPr>
          <p:cNvPr id="2" name="PoljeZBesedilom 1"/>
          <p:cNvSpPr txBox="1"/>
          <p:nvPr/>
        </p:nvSpPr>
        <p:spPr>
          <a:xfrm>
            <a:off x="659565" y="874924"/>
            <a:ext cx="10897850" cy="2369880"/>
          </a:xfrm>
          <a:prstGeom prst="rect">
            <a:avLst/>
          </a:prstGeom>
          <a:solidFill>
            <a:srgbClr val="FF6699">
              <a:alpha val="35000"/>
            </a:srgbClr>
          </a:solidFill>
        </p:spPr>
        <p:txBody>
          <a:bodyPr wrap="square" rtlCol="0">
            <a:spAutoFit/>
          </a:bodyPr>
          <a:lstStyle/>
          <a:p>
            <a:r>
              <a:rPr lang="sl-SI" sz="3600" b="1" dirty="0">
                <a:solidFill>
                  <a:srgbClr val="FF6699"/>
                </a:solidFill>
              </a:rPr>
              <a:t>Za konec:</a:t>
            </a:r>
          </a:p>
          <a:p>
            <a:r>
              <a:rPr lang="sl-SI" sz="2800" dirty="0">
                <a:solidFill>
                  <a:schemeClr val="accent5">
                    <a:lumMod val="20000"/>
                    <a:lumOff val="80000"/>
                  </a:schemeClr>
                </a:solidFill>
              </a:rPr>
              <a:t>Kako ste se počutili kot raziskovalci?</a:t>
            </a:r>
          </a:p>
          <a:p>
            <a:r>
              <a:rPr lang="sl-SI" sz="2800" dirty="0">
                <a:solidFill>
                  <a:schemeClr val="accent5">
                    <a:lumMod val="20000"/>
                    <a:lumOff val="80000"/>
                  </a:schemeClr>
                </a:solidFill>
              </a:rPr>
              <a:t>Kaj zanimivega ste odkrili? Vas je kaj presenetilo?</a:t>
            </a:r>
          </a:p>
          <a:p>
            <a:r>
              <a:rPr lang="sl-SI" sz="2800" dirty="0">
                <a:solidFill>
                  <a:schemeClr val="accent5">
                    <a:lumMod val="20000"/>
                    <a:lumOff val="80000"/>
                  </a:schemeClr>
                </a:solidFill>
              </a:rPr>
              <a:t>Kateri popek se vam je zdel najbolj zanimiv in zakaj?</a:t>
            </a:r>
          </a:p>
          <a:p>
            <a:r>
              <a:rPr lang="sl-SI" sz="2800" dirty="0">
                <a:solidFill>
                  <a:schemeClr val="accent5">
                    <a:lumMod val="20000"/>
                    <a:lumOff val="80000"/>
                  </a:schemeClr>
                </a:solidFill>
              </a:rPr>
              <a:t>Mogoče veste zakaj se tudi človeški popek tako imenuje?</a:t>
            </a:r>
          </a:p>
        </p:txBody>
      </p:sp>
      <p:sp>
        <p:nvSpPr>
          <p:cNvPr id="3" name="PoljeZBesedilom 2"/>
          <p:cNvSpPr txBox="1"/>
          <p:nvPr/>
        </p:nvSpPr>
        <p:spPr>
          <a:xfrm>
            <a:off x="659566" y="3239493"/>
            <a:ext cx="10897849" cy="646331"/>
          </a:xfrm>
          <a:prstGeom prst="rect">
            <a:avLst/>
          </a:prstGeom>
          <a:solidFill>
            <a:srgbClr val="FF6699">
              <a:alpha val="35000"/>
            </a:srgbClr>
          </a:solidFill>
        </p:spPr>
        <p:txBody>
          <a:bodyPr wrap="square" rtlCol="0">
            <a:spAutoFit/>
          </a:bodyPr>
          <a:lstStyle/>
          <a:p>
            <a:r>
              <a:rPr lang="sl-SI" dirty="0">
                <a:solidFill>
                  <a:schemeClr val="accent5">
                    <a:lumMod val="20000"/>
                    <a:lumOff val="80000"/>
                  </a:schemeClr>
                </a:solidFill>
              </a:rPr>
              <a:t>Naj vam zaupam moje zanimivo odkritje. Ko sem pregledovala fotografije popkov, sem odkrila skrite goste. Jih prepoznate?</a:t>
            </a:r>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565" y="3940328"/>
            <a:ext cx="4116622" cy="2710935"/>
          </a:xfrm>
          <a:prstGeom prst="rect">
            <a:avLst/>
          </a:prstGeom>
        </p:spPr>
      </p:pic>
      <p:pic>
        <p:nvPicPr>
          <p:cNvPr id="7" name="Slika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0708" y="4004968"/>
            <a:ext cx="3969443" cy="2646295"/>
          </a:xfrm>
          <a:prstGeom prst="rect">
            <a:avLst/>
          </a:prstGeom>
        </p:spPr>
      </p:pic>
      <p:sp>
        <p:nvSpPr>
          <p:cNvPr id="8" name="Elipsa 7"/>
          <p:cNvSpPr/>
          <p:nvPr/>
        </p:nvSpPr>
        <p:spPr>
          <a:xfrm>
            <a:off x="9124788" y="5619199"/>
            <a:ext cx="862884" cy="7469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9" name="Elipsa 8"/>
          <p:cNvSpPr/>
          <p:nvPr/>
        </p:nvSpPr>
        <p:spPr>
          <a:xfrm>
            <a:off x="2278800" y="4395690"/>
            <a:ext cx="1030309" cy="8500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10" name="Slika 9">
            <a:extLst>
              <a:ext uri="{FF2B5EF4-FFF2-40B4-BE49-F238E27FC236}">
                <a16:creationId xmlns:a16="http://schemas.microsoft.com/office/drawing/2014/main" id="{17FC83C1-942D-4196-95F9-E0AEF73AA90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1580" cy="820420"/>
          </a:xfrm>
          <a:prstGeom prst="rect">
            <a:avLst/>
          </a:prstGeom>
          <a:noFill/>
          <a:ln>
            <a:noFill/>
          </a:ln>
        </p:spPr>
      </p:pic>
    </p:spTree>
    <p:extLst>
      <p:ext uri="{BB962C8B-B14F-4D97-AF65-F5344CB8AC3E}">
        <p14:creationId xmlns:p14="http://schemas.microsoft.com/office/powerpoint/2010/main" val="3750084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0"/>
              </a:schemeClr>
            </a:gs>
            <a:gs pos="100000">
              <a:srgbClr val="FF0000"/>
            </a:gs>
          </a:gsLst>
          <a:lin ang="5400000" scaled="1"/>
          <a:tileRect/>
        </a:grad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1420483" y="568212"/>
            <a:ext cx="9144000" cy="4377128"/>
          </a:xfrm>
        </p:spPr>
        <p:txBody>
          <a:bodyPr anchor="t">
            <a:noAutofit/>
          </a:bodyPr>
          <a:lstStyle/>
          <a:p>
            <a:r>
              <a:rPr lang="sl-SI" sz="4400" b="1" dirty="0">
                <a:solidFill>
                  <a:schemeClr val="accent6">
                    <a:lumMod val="20000"/>
                    <a:lumOff val="80000"/>
                  </a:schemeClr>
                </a:solidFill>
              </a:rPr>
              <a:t>Ogledovali si bomo </a:t>
            </a:r>
            <a:r>
              <a:rPr lang="sl-SI" sz="4400" b="1" dirty="0">
                <a:solidFill>
                  <a:srgbClr val="99FF33"/>
                </a:solidFill>
              </a:rPr>
              <a:t>popke</a:t>
            </a:r>
            <a:r>
              <a:rPr lang="sl-SI" sz="4400" b="1" dirty="0">
                <a:solidFill>
                  <a:schemeClr val="accent6">
                    <a:lumMod val="20000"/>
                    <a:lumOff val="80000"/>
                  </a:schemeClr>
                </a:solidFill>
              </a:rPr>
              <a:t>. Ne, ne naše. Takšne:</a:t>
            </a:r>
          </a:p>
        </p:txBody>
      </p:sp>
      <p:pic>
        <p:nvPicPr>
          <p:cNvPr id="6" name="Slika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3292" y="3816251"/>
            <a:ext cx="3958096" cy="2629914"/>
          </a:xfrm>
          <a:prstGeom prst="rect">
            <a:avLst/>
          </a:prstGeom>
        </p:spPr>
      </p:pic>
      <p:pic>
        <p:nvPicPr>
          <p:cNvPr id="10" name="Slik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578" y="4055564"/>
            <a:ext cx="3741483" cy="2489564"/>
          </a:xfrm>
          <a:prstGeom prst="rect">
            <a:avLst/>
          </a:prstGeom>
        </p:spPr>
      </p:pic>
      <p:pic>
        <p:nvPicPr>
          <p:cNvPr id="3" name="Slika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103" y="1377112"/>
            <a:ext cx="4146297" cy="2759327"/>
          </a:xfrm>
          <a:prstGeom prst="rect">
            <a:avLst/>
          </a:prstGeom>
        </p:spPr>
      </p:pic>
      <p:pic>
        <p:nvPicPr>
          <p:cNvPr id="7" name="Slika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6318" y="1367671"/>
            <a:ext cx="4512044" cy="2998608"/>
          </a:xfrm>
          <a:prstGeom prst="rect">
            <a:avLst/>
          </a:prstGeom>
        </p:spPr>
      </p:pic>
      <p:pic>
        <p:nvPicPr>
          <p:cNvPr id="8" name="Slika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65348" y="1870770"/>
            <a:ext cx="3128995" cy="4674358"/>
          </a:xfrm>
          <a:prstGeom prst="rect">
            <a:avLst/>
          </a:prstGeom>
        </p:spPr>
      </p:pic>
      <p:pic>
        <p:nvPicPr>
          <p:cNvPr id="9" name="Slika 8">
            <a:extLst>
              <a:ext uri="{FF2B5EF4-FFF2-40B4-BE49-F238E27FC236}">
                <a16:creationId xmlns:a16="http://schemas.microsoft.com/office/drawing/2014/main" id="{9B14882E-F53E-48FB-AE00-7C57FA8776A9}"/>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11580" cy="820420"/>
          </a:xfrm>
          <a:prstGeom prst="rect">
            <a:avLst/>
          </a:prstGeom>
          <a:noFill/>
          <a:ln>
            <a:noFill/>
          </a:ln>
        </p:spPr>
      </p:pic>
    </p:spTree>
    <p:extLst>
      <p:ext uri="{BB962C8B-B14F-4D97-AF65-F5344CB8AC3E}">
        <p14:creationId xmlns:p14="http://schemas.microsoft.com/office/powerpoint/2010/main" val="571406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0"/>
              </a:schemeClr>
            </a:gs>
            <a:gs pos="100000">
              <a:srgbClr val="669900"/>
            </a:gs>
          </a:gsLst>
          <a:lin ang="5400000" scaled="1"/>
          <a:tileRect/>
        </a:gradFill>
        <a:effectLst/>
      </p:bgPr>
    </p:bg>
    <p:spTree>
      <p:nvGrpSpPr>
        <p:cNvPr id="1" name=""/>
        <p:cNvGrpSpPr/>
        <p:nvPr/>
      </p:nvGrpSpPr>
      <p:grpSpPr>
        <a:xfrm>
          <a:off x="0" y="0"/>
          <a:ext cx="0" cy="0"/>
          <a:chOff x="0" y="0"/>
          <a:chExt cx="0" cy="0"/>
        </a:xfrm>
      </p:grpSpPr>
      <p:sp>
        <p:nvSpPr>
          <p:cNvPr id="3" name="Pravokotnik 2"/>
          <p:cNvSpPr/>
          <p:nvPr/>
        </p:nvSpPr>
        <p:spPr>
          <a:xfrm>
            <a:off x="605790" y="934247"/>
            <a:ext cx="10965691" cy="1077218"/>
          </a:xfrm>
          <a:prstGeom prst="rect">
            <a:avLst/>
          </a:prstGeom>
        </p:spPr>
        <p:txBody>
          <a:bodyPr wrap="square">
            <a:spAutoFit/>
          </a:bodyPr>
          <a:lstStyle/>
          <a:p>
            <a:r>
              <a:rPr lang="sl-SI" sz="3200" dirty="0">
                <a:solidFill>
                  <a:srgbClr val="FFCCFF"/>
                </a:solidFill>
              </a:rPr>
              <a:t>Pripravila: Monika Luskovec </a:t>
            </a:r>
            <a:r>
              <a:rPr lang="sl-SI" sz="3200" dirty="0" err="1">
                <a:solidFill>
                  <a:srgbClr val="FFCCFF"/>
                </a:solidFill>
              </a:rPr>
              <a:t>Matovski</a:t>
            </a:r>
            <a:r>
              <a:rPr lang="sl-SI" sz="3200" dirty="0">
                <a:solidFill>
                  <a:srgbClr val="FFCCFF"/>
                </a:solidFill>
              </a:rPr>
              <a:t>, CŠOD Kavka</a:t>
            </a:r>
          </a:p>
          <a:p>
            <a:r>
              <a:rPr lang="sl-SI" sz="3200" dirty="0">
                <a:solidFill>
                  <a:srgbClr val="FFCCFF"/>
                </a:solidFill>
              </a:rPr>
              <a:t>Fotografije: Monika Luskovec </a:t>
            </a:r>
            <a:r>
              <a:rPr lang="sl-SI" sz="3200" dirty="0" err="1">
                <a:solidFill>
                  <a:srgbClr val="FFCCFF"/>
                </a:solidFill>
              </a:rPr>
              <a:t>Matovski</a:t>
            </a:r>
            <a:endParaRPr lang="sl-SI" sz="3200" dirty="0">
              <a:solidFill>
                <a:srgbClr val="FFCCFF"/>
              </a:solidFill>
            </a:endParaRPr>
          </a:p>
        </p:txBody>
      </p:sp>
      <p:pic>
        <p:nvPicPr>
          <p:cNvPr id="4" name="Slika 3">
            <a:extLst>
              <a:ext uri="{FF2B5EF4-FFF2-40B4-BE49-F238E27FC236}">
                <a16:creationId xmlns:a16="http://schemas.microsoft.com/office/drawing/2014/main" id="{813D4797-101D-4E59-B616-67FA26446BB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1580" cy="820420"/>
          </a:xfrm>
          <a:prstGeom prst="rect">
            <a:avLst/>
          </a:prstGeom>
          <a:noFill/>
          <a:ln>
            <a:noFill/>
          </a:ln>
        </p:spPr>
      </p:pic>
    </p:spTree>
    <p:extLst>
      <p:ext uri="{BB962C8B-B14F-4D97-AF65-F5344CB8AC3E}">
        <p14:creationId xmlns:p14="http://schemas.microsoft.com/office/powerpoint/2010/main" val="1017124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chemeClr val="accent5">
                <a:lumMod val="50000"/>
              </a:schemeClr>
            </a:gs>
            <a:gs pos="100000">
              <a:srgbClr val="FFFF66"/>
            </a:gs>
          </a:gsLst>
          <a:lin ang="5400000" scaled="1"/>
          <a:tileRect/>
        </a:gra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734683" y="2866786"/>
            <a:ext cx="10515600" cy="1325563"/>
          </a:xfrm>
        </p:spPr>
        <p:txBody>
          <a:bodyPr/>
          <a:lstStyle/>
          <a:p>
            <a:pPr algn="ctr"/>
            <a:r>
              <a:rPr lang="sl-SI" b="1" dirty="0">
                <a:solidFill>
                  <a:schemeClr val="bg1">
                    <a:lumMod val="95000"/>
                  </a:schemeClr>
                </a:solidFill>
              </a:rPr>
              <a:t>Najprej gremo malo naokoli ….</a:t>
            </a:r>
          </a:p>
        </p:txBody>
      </p:sp>
      <p:pic>
        <p:nvPicPr>
          <p:cNvPr id="3" name="Slika 2">
            <a:extLst>
              <a:ext uri="{FF2B5EF4-FFF2-40B4-BE49-F238E27FC236}">
                <a16:creationId xmlns:a16="http://schemas.microsoft.com/office/drawing/2014/main" id="{C36CBC27-715C-416B-8FED-DEC0E0AEE1E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1580" cy="820420"/>
          </a:xfrm>
          <a:prstGeom prst="rect">
            <a:avLst/>
          </a:prstGeom>
          <a:noFill/>
          <a:ln>
            <a:noFill/>
          </a:ln>
        </p:spPr>
      </p:pic>
    </p:spTree>
    <p:extLst>
      <p:ext uri="{BB962C8B-B14F-4D97-AF65-F5344CB8AC3E}">
        <p14:creationId xmlns:p14="http://schemas.microsoft.com/office/powerpoint/2010/main" val="1717875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chemeClr val="accent5">
                <a:lumMod val="50000"/>
              </a:schemeClr>
            </a:gs>
            <a:gs pos="100000">
              <a:srgbClr val="FFFF66"/>
            </a:gs>
          </a:gsLst>
          <a:lin ang="5400000" scaled="1"/>
          <a:tileRect/>
        </a:grad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297934" y="409433"/>
            <a:ext cx="11493732" cy="6155140"/>
          </a:xfrm>
        </p:spPr>
        <p:txBody>
          <a:bodyPr anchor="t" anchorCtr="0">
            <a:normAutofit fontScale="90000"/>
          </a:bodyPr>
          <a:lstStyle/>
          <a:p>
            <a:r>
              <a:rPr lang="sl-SI" sz="3600" b="1" u="sng" dirty="0">
                <a:solidFill>
                  <a:schemeClr val="tx2">
                    <a:lumMod val="20000"/>
                    <a:lumOff val="80000"/>
                  </a:schemeClr>
                </a:solidFill>
              </a:rPr>
              <a:t>Koliko letnih časov poznamo?</a:t>
            </a:r>
            <a:br>
              <a:rPr lang="sl-SI" sz="3600" b="1" u="sng" dirty="0">
                <a:solidFill>
                  <a:schemeClr val="tx2">
                    <a:lumMod val="20000"/>
                    <a:lumOff val="80000"/>
                  </a:schemeClr>
                </a:solidFill>
              </a:rPr>
            </a:br>
            <a:br>
              <a:rPr lang="sl-SI" sz="3600" b="1" dirty="0">
                <a:solidFill>
                  <a:schemeClr val="accent6">
                    <a:lumMod val="20000"/>
                    <a:lumOff val="80000"/>
                  </a:schemeClr>
                </a:solidFill>
              </a:rPr>
            </a:br>
            <a:br>
              <a:rPr lang="sl-SI" sz="3600" b="1" dirty="0">
                <a:solidFill>
                  <a:schemeClr val="accent1">
                    <a:lumMod val="40000"/>
                    <a:lumOff val="60000"/>
                  </a:schemeClr>
                </a:solidFill>
              </a:rPr>
            </a:br>
            <a:br>
              <a:rPr lang="sl-SI" sz="3600" dirty="0">
                <a:solidFill>
                  <a:schemeClr val="accent6">
                    <a:lumMod val="20000"/>
                    <a:lumOff val="80000"/>
                  </a:schemeClr>
                </a:solidFill>
              </a:rPr>
            </a:br>
            <a:r>
              <a:rPr lang="sl-SI" sz="3600" b="1" u="sng" dirty="0">
                <a:solidFill>
                  <a:schemeClr val="tx2">
                    <a:lumMod val="20000"/>
                    <a:lumOff val="80000"/>
                  </a:schemeClr>
                </a:solidFill>
              </a:rPr>
              <a:t>Kako vemo kdaj se je začela pomlad?</a:t>
            </a:r>
            <a:br>
              <a:rPr lang="sl-SI" sz="3600" b="1" u="sng" dirty="0">
                <a:solidFill>
                  <a:schemeClr val="tx2">
                    <a:lumMod val="20000"/>
                    <a:lumOff val="80000"/>
                  </a:schemeClr>
                </a:solidFill>
              </a:rPr>
            </a:br>
            <a:br>
              <a:rPr lang="sl-SI" sz="3600" b="1" u="sng" dirty="0">
                <a:solidFill>
                  <a:schemeClr val="tx2">
                    <a:lumMod val="20000"/>
                    <a:lumOff val="80000"/>
                  </a:schemeClr>
                </a:solidFill>
              </a:rPr>
            </a:br>
            <a:br>
              <a:rPr lang="sl-SI" sz="3600" b="1" u="sng" dirty="0">
                <a:solidFill>
                  <a:schemeClr val="tx2">
                    <a:lumMod val="20000"/>
                    <a:lumOff val="80000"/>
                  </a:schemeClr>
                </a:solidFill>
              </a:rPr>
            </a:br>
            <a:br>
              <a:rPr lang="sl-SI" sz="3600" b="1" u="sng" dirty="0">
                <a:solidFill>
                  <a:schemeClr val="tx2">
                    <a:lumMod val="20000"/>
                    <a:lumOff val="80000"/>
                  </a:schemeClr>
                </a:solidFill>
              </a:rPr>
            </a:br>
            <a:br>
              <a:rPr lang="sl-SI" sz="3600" b="1" u="sng" dirty="0">
                <a:solidFill>
                  <a:schemeClr val="tx2">
                    <a:lumMod val="20000"/>
                    <a:lumOff val="80000"/>
                  </a:schemeClr>
                </a:solidFill>
              </a:rPr>
            </a:br>
            <a:br>
              <a:rPr lang="sl-SI" sz="3600" b="1" u="sng" dirty="0">
                <a:solidFill>
                  <a:schemeClr val="tx2">
                    <a:lumMod val="20000"/>
                    <a:lumOff val="80000"/>
                  </a:schemeClr>
                </a:solidFill>
              </a:rPr>
            </a:br>
            <a:r>
              <a:rPr lang="sl-SI" sz="3100" b="1" dirty="0">
                <a:solidFill>
                  <a:srgbClr val="002060"/>
                </a:solidFill>
              </a:rPr>
              <a:t>Pomlad se začne 21. marca. Vendar kakšno leto rastline ozelenijo prej, drugo leto pa lahko ozelenijo kasneje. Razlogi so različni in so povezani predvsem z vremenskimi razmerami. Zato </a:t>
            </a:r>
            <a:r>
              <a:rPr lang="sl-SI" sz="3100" b="1" u="sng" dirty="0">
                <a:solidFill>
                  <a:srgbClr val="002060"/>
                </a:solidFill>
              </a:rPr>
              <a:t>sadjarji</a:t>
            </a:r>
            <a:r>
              <a:rPr lang="sl-SI" sz="3100" b="1" dirty="0">
                <a:solidFill>
                  <a:srgbClr val="002060"/>
                </a:solidFill>
              </a:rPr>
              <a:t> in </a:t>
            </a:r>
            <a:r>
              <a:rPr lang="sl-SI" sz="3100" b="1" u="sng" dirty="0">
                <a:solidFill>
                  <a:srgbClr val="002060"/>
                </a:solidFill>
              </a:rPr>
              <a:t>kmetovalci</a:t>
            </a:r>
            <a:r>
              <a:rPr lang="sl-SI" sz="3100" b="1" dirty="0">
                <a:solidFill>
                  <a:srgbClr val="002060"/>
                </a:solidFill>
              </a:rPr>
              <a:t> uporabljajo svoj, bolj natančen razpored letnih časov, ki se ozira na rastline in ne na datum.</a:t>
            </a:r>
          </a:p>
        </p:txBody>
      </p:sp>
      <p:graphicFrame>
        <p:nvGraphicFramePr>
          <p:cNvPr id="4" name="Tabela 3"/>
          <p:cNvGraphicFramePr>
            <a:graphicFrameLocks noGrp="1"/>
          </p:cNvGraphicFramePr>
          <p:nvPr>
            <p:extLst>
              <p:ext uri="{D42A27DB-BD31-4B8C-83A1-F6EECF244321}">
                <p14:modId xmlns:p14="http://schemas.microsoft.com/office/powerpoint/2010/main" val="3190230672"/>
              </p:ext>
            </p:extLst>
          </p:nvPr>
        </p:nvGraphicFramePr>
        <p:xfrm>
          <a:off x="655094" y="1091820"/>
          <a:ext cx="10890914" cy="682389"/>
        </p:xfrm>
        <a:graphic>
          <a:graphicData uri="http://schemas.openxmlformats.org/drawingml/2006/table">
            <a:tbl>
              <a:tblPr firstRow="1" bandRow="1">
                <a:tableStyleId>{5C22544A-7EE6-4342-B048-85BDC9FD1C3A}</a:tableStyleId>
              </a:tblPr>
              <a:tblGrid>
                <a:gridCol w="10890914">
                  <a:extLst>
                    <a:ext uri="{9D8B030D-6E8A-4147-A177-3AD203B41FA5}">
                      <a16:colId xmlns:a16="http://schemas.microsoft.com/office/drawing/2014/main" val="20000"/>
                    </a:ext>
                  </a:extLst>
                </a:gridCol>
              </a:tblGrid>
              <a:tr h="682389">
                <a:tc>
                  <a:txBody>
                    <a:bodyPr/>
                    <a:lstStyle/>
                    <a:p>
                      <a:pPr algn="ctr"/>
                      <a:r>
                        <a:rPr kumimoji="0" lang="sl-SI" sz="3600" b="1" i="0" u="none" strike="noStrike" kern="1200" cap="none" spc="0" normalizeH="0" baseline="0" noProof="0" dirty="0">
                          <a:ln>
                            <a:noFill/>
                          </a:ln>
                          <a:solidFill>
                            <a:srgbClr val="99FF33"/>
                          </a:solidFill>
                          <a:effectLst/>
                          <a:uLnTx/>
                          <a:uFillTx/>
                          <a:latin typeface="Calibri Light" panose="020F0302020204030204"/>
                          <a:ea typeface="+mj-ea"/>
                          <a:cs typeface="+mj-cs"/>
                        </a:rPr>
                        <a:t>POMLAD</a:t>
                      </a:r>
                      <a:r>
                        <a:rPr kumimoji="0" lang="sl-SI" sz="3600" b="1" i="0" u="none" strike="noStrike" kern="1200" cap="none" spc="0" normalizeH="0" baseline="0" noProof="0" dirty="0">
                          <a:ln>
                            <a:noFill/>
                          </a:ln>
                          <a:solidFill>
                            <a:srgbClr val="70AD47">
                              <a:lumMod val="20000"/>
                              <a:lumOff val="80000"/>
                            </a:srgbClr>
                          </a:solidFill>
                          <a:effectLst/>
                          <a:uLnTx/>
                          <a:uFillTx/>
                          <a:latin typeface="Calibri Light" panose="020F0302020204030204"/>
                          <a:ea typeface="+mj-ea"/>
                          <a:cs typeface="+mj-cs"/>
                        </a:rPr>
                        <a:t>   </a:t>
                      </a:r>
                      <a:r>
                        <a:rPr kumimoji="0" lang="sl-SI" sz="3600" b="1" i="0" u="none" strike="noStrike" kern="1200" cap="none" spc="0" normalizeH="0" baseline="0" noProof="0" dirty="0">
                          <a:ln>
                            <a:noFill/>
                          </a:ln>
                          <a:solidFill>
                            <a:srgbClr val="FFC000">
                              <a:lumMod val="60000"/>
                              <a:lumOff val="40000"/>
                            </a:srgbClr>
                          </a:solidFill>
                          <a:effectLst/>
                          <a:uLnTx/>
                          <a:uFillTx/>
                          <a:latin typeface="Calibri Light" panose="020F0302020204030204"/>
                          <a:ea typeface="+mj-ea"/>
                          <a:cs typeface="+mj-cs"/>
                        </a:rPr>
                        <a:t>POLETJE</a:t>
                      </a:r>
                      <a:r>
                        <a:rPr kumimoji="0" lang="sl-SI" sz="3600" b="1" i="0" u="none" strike="noStrike" kern="1200" cap="none" spc="0" normalizeH="0" baseline="0" noProof="0" dirty="0">
                          <a:ln>
                            <a:noFill/>
                          </a:ln>
                          <a:solidFill>
                            <a:srgbClr val="70AD47">
                              <a:lumMod val="20000"/>
                              <a:lumOff val="80000"/>
                            </a:srgbClr>
                          </a:solidFill>
                          <a:effectLst/>
                          <a:uLnTx/>
                          <a:uFillTx/>
                          <a:latin typeface="Calibri Light" panose="020F0302020204030204"/>
                          <a:ea typeface="+mj-ea"/>
                          <a:cs typeface="+mj-cs"/>
                        </a:rPr>
                        <a:t>   </a:t>
                      </a:r>
                      <a:r>
                        <a:rPr kumimoji="0" lang="sl-SI" sz="3600" b="1" i="0" u="none" strike="noStrike" kern="1200" cap="none" spc="0" normalizeH="0" baseline="0" noProof="0" dirty="0">
                          <a:ln>
                            <a:noFill/>
                          </a:ln>
                          <a:solidFill>
                            <a:srgbClr val="ED7D31"/>
                          </a:solidFill>
                          <a:effectLst/>
                          <a:uLnTx/>
                          <a:uFillTx/>
                          <a:latin typeface="Calibri Light" panose="020F0302020204030204"/>
                          <a:ea typeface="+mj-ea"/>
                          <a:cs typeface="+mj-cs"/>
                        </a:rPr>
                        <a:t>JESEN</a:t>
                      </a:r>
                      <a:r>
                        <a:rPr kumimoji="0" lang="sl-SI" sz="3600" b="1" i="0" u="none" strike="noStrike" kern="1200" cap="none" spc="0" normalizeH="0" baseline="0" noProof="0" dirty="0">
                          <a:ln>
                            <a:noFill/>
                          </a:ln>
                          <a:solidFill>
                            <a:srgbClr val="70AD47">
                              <a:lumMod val="20000"/>
                              <a:lumOff val="80000"/>
                            </a:srgbClr>
                          </a:solidFill>
                          <a:effectLst/>
                          <a:uLnTx/>
                          <a:uFillTx/>
                          <a:latin typeface="Calibri Light" panose="020F0302020204030204"/>
                          <a:ea typeface="+mj-ea"/>
                          <a:cs typeface="+mj-cs"/>
                        </a:rPr>
                        <a:t>   </a:t>
                      </a:r>
                      <a:r>
                        <a:rPr kumimoji="0" lang="sl-SI" sz="3600" b="1" i="0" u="none" strike="noStrike" kern="1200" cap="none" spc="0" normalizeH="0" baseline="0" noProof="0" dirty="0">
                          <a:ln>
                            <a:noFill/>
                          </a:ln>
                          <a:solidFill>
                            <a:srgbClr val="5B9BD5">
                              <a:lumMod val="40000"/>
                              <a:lumOff val="60000"/>
                            </a:srgbClr>
                          </a:solidFill>
                          <a:effectLst/>
                          <a:uLnTx/>
                          <a:uFillTx/>
                          <a:latin typeface="Calibri Light" panose="020F0302020204030204"/>
                          <a:ea typeface="+mj-ea"/>
                          <a:cs typeface="+mj-cs"/>
                        </a:rPr>
                        <a:t>ZIMA</a:t>
                      </a:r>
                      <a:endParaRPr lang="sl-SI"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alpha val="35000"/>
                      </a:schemeClr>
                    </a:solidFill>
                  </a:tcPr>
                </a:tc>
                <a:extLst>
                  <a:ext uri="{0D108BD9-81ED-4DB2-BD59-A6C34878D82A}">
                    <a16:rowId xmlns:a16="http://schemas.microsoft.com/office/drawing/2014/main" val="10000"/>
                  </a:ext>
                </a:extLst>
              </a:tr>
            </a:tbl>
          </a:graphicData>
        </a:graphic>
      </p:graphicFrame>
      <p:graphicFrame>
        <p:nvGraphicFramePr>
          <p:cNvPr id="5" name="Tabela 4"/>
          <p:cNvGraphicFramePr>
            <a:graphicFrameLocks noGrp="1"/>
          </p:cNvGraphicFramePr>
          <p:nvPr>
            <p:extLst>
              <p:ext uri="{D42A27DB-BD31-4B8C-83A1-F6EECF244321}">
                <p14:modId xmlns:p14="http://schemas.microsoft.com/office/powerpoint/2010/main" val="3069412918"/>
              </p:ext>
            </p:extLst>
          </p:nvPr>
        </p:nvGraphicFramePr>
        <p:xfrm>
          <a:off x="682388" y="2848716"/>
          <a:ext cx="10863618" cy="1054543"/>
        </p:xfrm>
        <a:graphic>
          <a:graphicData uri="http://schemas.openxmlformats.org/drawingml/2006/table">
            <a:tbl>
              <a:tblPr firstRow="1" bandRow="1">
                <a:tableStyleId>{5C22544A-7EE6-4342-B048-85BDC9FD1C3A}</a:tableStyleId>
              </a:tblPr>
              <a:tblGrid>
                <a:gridCol w="10863618">
                  <a:extLst>
                    <a:ext uri="{9D8B030D-6E8A-4147-A177-3AD203B41FA5}">
                      <a16:colId xmlns:a16="http://schemas.microsoft.com/office/drawing/2014/main" val="20000"/>
                    </a:ext>
                  </a:extLst>
                </a:gridCol>
              </a:tblGrid>
              <a:tr h="1054543">
                <a:tc>
                  <a:txBody>
                    <a:bodyPr/>
                    <a:lstStyle/>
                    <a:p>
                      <a:pPr algn="ctr"/>
                      <a:r>
                        <a:rPr lang="sl-SI" sz="2800" b="1" dirty="0">
                          <a:solidFill>
                            <a:srgbClr val="66FF33"/>
                          </a:solidFill>
                        </a:rPr>
                        <a:t>Ko se pojavijo prve pomladanske cvetlice in ozelenijo drevesa.</a:t>
                      </a:r>
                      <a:endParaRPr lang="sl-SI" sz="2800" dirty="0">
                        <a:solidFill>
                          <a:srgbClr val="66FF33"/>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alpha val="35000"/>
                      </a:schemeClr>
                    </a:solidFill>
                  </a:tcPr>
                </a:tc>
                <a:extLst>
                  <a:ext uri="{0D108BD9-81ED-4DB2-BD59-A6C34878D82A}">
                    <a16:rowId xmlns:a16="http://schemas.microsoft.com/office/drawing/2014/main" val="10000"/>
                  </a:ext>
                </a:extLst>
              </a:tr>
            </a:tbl>
          </a:graphicData>
        </a:graphic>
      </p:graphicFrame>
      <p:pic>
        <p:nvPicPr>
          <p:cNvPr id="6" name="Slika 5">
            <a:extLst>
              <a:ext uri="{FF2B5EF4-FFF2-40B4-BE49-F238E27FC236}">
                <a16:creationId xmlns:a16="http://schemas.microsoft.com/office/drawing/2014/main" id="{9ED40002-C8C3-49A1-86C4-4C5ACF7F0DF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1580" cy="820420"/>
          </a:xfrm>
          <a:prstGeom prst="rect">
            <a:avLst/>
          </a:prstGeom>
          <a:noFill/>
          <a:ln>
            <a:noFill/>
          </a:ln>
        </p:spPr>
      </p:pic>
    </p:spTree>
    <p:extLst>
      <p:ext uri="{BB962C8B-B14F-4D97-AF65-F5344CB8AC3E}">
        <p14:creationId xmlns:p14="http://schemas.microsoft.com/office/powerpoint/2010/main" val="951157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chemeClr val="accent5">
                <a:lumMod val="50000"/>
              </a:schemeClr>
            </a:gs>
            <a:gs pos="100000">
              <a:srgbClr val="FFFF66"/>
            </a:gs>
          </a:gsLst>
          <a:lin ang="5400000" scaled="1"/>
          <a:tileRect/>
        </a:grad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1163638" y="155276"/>
            <a:ext cx="9864724" cy="481374"/>
          </a:xfrm>
        </p:spPr>
        <p:txBody>
          <a:bodyPr>
            <a:noAutofit/>
          </a:bodyPr>
          <a:lstStyle/>
          <a:p>
            <a:r>
              <a:rPr lang="sl-SI" sz="1800" dirty="0">
                <a:solidFill>
                  <a:schemeClr val="accent6">
                    <a:lumMod val="20000"/>
                    <a:lumOff val="80000"/>
                  </a:schemeClr>
                </a:solidFill>
              </a:rPr>
              <a:t>Pregled letnih časov, ki ga uporabljajo kmetovalci in razporeditev letnih časov, kot jih uporabljajo na Japonskem</a:t>
            </a:r>
          </a:p>
        </p:txBody>
      </p:sp>
      <p:sp>
        <p:nvSpPr>
          <p:cNvPr id="3" name="Podnaslov 2"/>
          <p:cNvSpPr>
            <a:spLocks noGrp="1"/>
          </p:cNvSpPr>
          <p:nvPr>
            <p:ph type="subTitle" idx="1"/>
          </p:nvPr>
        </p:nvSpPr>
        <p:spPr/>
        <p:txBody>
          <a:bodyPr/>
          <a:lstStyle/>
          <a:p>
            <a:endParaRPr lang="sl-SI" dirty="0"/>
          </a:p>
        </p:txBody>
      </p:sp>
      <p:graphicFrame>
        <p:nvGraphicFramePr>
          <p:cNvPr id="5" name="Tabela 4"/>
          <p:cNvGraphicFramePr>
            <a:graphicFrameLocks noGrp="1"/>
          </p:cNvGraphicFramePr>
          <p:nvPr>
            <p:extLst>
              <p:ext uri="{D42A27DB-BD31-4B8C-83A1-F6EECF244321}">
                <p14:modId xmlns:p14="http://schemas.microsoft.com/office/powerpoint/2010/main" val="2723639037"/>
              </p:ext>
            </p:extLst>
          </p:nvPr>
        </p:nvGraphicFramePr>
        <p:xfrm>
          <a:off x="1163638" y="694166"/>
          <a:ext cx="9761621" cy="5822077"/>
        </p:xfrm>
        <a:graphic>
          <a:graphicData uri="http://schemas.openxmlformats.org/drawingml/2006/table">
            <a:tbl>
              <a:tblPr firstRow="1" firstCol="1" bandRow="1">
                <a:tableStyleId>{5C22544A-7EE6-4342-B048-85BDC9FD1C3A}</a:tableStyleId>
              </a:tblPr>
              <a:tblGrid>
                <a:gridCol w="2698482">
                  <a:extLst>
                    <a:ext uri="{9D8B030D-6E8A-4147-A177-3AD203B41FA5}">
                      <a16:colId xmlns:a16="http://schemas.microsoft.com/office/drawing/2014/main" val="20000"/>
                    </a:ext>
                  </a:extLst>
                </a:gridCol>
                <a:gridCol w="1993129">
                  <a:extLst>
                    <a:ext uri="{9D8B030D-6E8A-4147-A177-3AD203B41FA5}">
                      <a16:colId xmlns:a16="http://schemas.microsoft.com/office/drawing/2014/main" val="20001"/>
                    </a:ext>
                  </a:extLst>
                </a:gridCol>
                <a:gridCol w="2914846">
                  <a:extLst>
                    <a:ext uri="{9D8B030D-6E8A-4147-A177-3AD203B41FA5}">
                      <a16:colId xmlns:a16="http://schemas.microsoft.com/office/drawing/2014/main" val="20002"/>
                    </a:ext>
                  </a:extLst>
                </a:gridCol>
                <a:gridCol w="2155164">
                  <a:extLst>
                    <a:ext uri="{9D8B030D-6E8A-4147-A177-3AD203B41FA5}">
                      <a16:colId xmlns:a16="http://schemas.microsoft.com/office/drawing/2014/main" val="20003"/>
                    </a:ext>
                  </a:extLst>
                </a:gridCol>
              </a:tblGrid>
              <a:tr h="461437">
                <a:tc rowSpan="5">
                  <a:txBody>
                    <a:bodyPr/>
                    <a:lstStyle/>
                    <a:p>
                      <a:pPr marL="0" marR="0" algn="ctr">
                        <a:lnSpc>
                          <a:spcPct val="107000"/>
                        </a:lnSpc>
                        <a:spcBef>
                          <a:spcPts val="0"/>
                        </a:spcBef>
                        <a:spcAft>
                          <a:spcPts val="0"/>
                        </a:spcAft>
                      </a:pPr>
                      <a:r>
                        <a:rPr lang="sl-SI" sz="1600" dirty="0">
                          <a:effectLst/>
                        </a:rPr>
                        <a:t>POMLAD</a:t>
                      </a:r>
                    </a:p>
                    <a:p>
                      <a:pPr marL="0" marR="0" algn="ctr">
                        <a:lnSpc>
                          <a:spcPct val="107000"/>
                        </a:lnSpc>
                        <a:spcBef>
                          <a:spcPts val="0"/>
                        </a:spcBef>
                        <a:spcAft>
                          <a:spcPts val="0"/>
                        </a:spcAft>
                      </a:pPr>
                      <a:r>
                        <a:rPr lang="sl-SI" sz="1600" dirty="0">
                          <a:effectLst/>
                          <a:latin typeface="Calibri" panose="020F0502020204030204" pitchFamily="34" charset="0"/>
                          <a:ea typeface="Calibri" panose="020F0502020204030204" pitchFamily="34" charset="0"/>
                          <a:cs typeface="Times New Roman" panose="02020603050405020304" pitchFamily="18" charset="0"/>
                        </a:rPr>
                        <a:t>21. 3.</a:t>
                      </a:r>
                      <a:r>
                        <a:rPr lang="sl-SI" sz="1600" baseline="0" dirty="0">
                          <a:effectLst/>
                          <a:latin typeface="Calibri" panose="020F0502020204030204" pitchFamily="34" charset="0"/>
                          <a:ea typeface="Calibri" panose="020F0502020204030204" pitchFamily="34" charset="0"/>
                          <a:cs typeface="Times New Roman" panose="02020603050405020304" pitchFamily="18" charset="0"/>
                        </a:rPr>
                        <a:t> -21. 6.</a:t>
                      </a:r>
                      <a:endParaRPr lang="sl-S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066" marR="4306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5">
                  <a:txBody>
                    <a:bodyPr/>
                    <a:lstStyle/>
                    <a:p>
                      <a:pPr marL="0" marR="0" algn="ctr">
                        <a:lnSpc>
                          <a:spcPct val="107000"/>
                        </a:lnSpc>
                        <a:spcBef>
                          <a:spcPts val="0"/>
                        </a:spcBef>
                        <a:spcAft>
                          <a:spcPts val="0"/>
                        </a:spcAft>
                      </a:pPr>
                      <a:r>
                        <a:rPr lang="sl-SI" sz="1200" b="0" dirty="0">
                          <a:solidFill>
                            <a:schemeClr val="bg1"/>
                          </a:solidFill>
                          <a:effectLst/>
                        </a:rPr>
                        <a:t>ZGODNJA POMLAD</a:t>
                      </a:r>
                    </a:p>
                    <a:p>
                      <a:pPr marL="0" marR="0" algn="ctr">
                        <a:lnSpc>
                          <a:spcPct val="107000"/>
                        </a:lnSpc>
                        <a:spcBef>
                          <a:spcPts val="0"/>
                        </a:spcBef>
                        <a:spcAft>
                          <a:spcPts val="0"/>
                        </a:spcAft>
                      </a:pPr>
                      <a:r>
                        <a:rPr lang="sl-SI" sz="1200" b="0" dirty="0">
                          <a:solidFill>
                            <a:schemeClr val="bg1"/>
                          </a:solidFill>
                          <a:effectLst/>
                        </a:rPr>
                        <a:t>PRAVA POMLAD</a:t>
                      </a:r>
                      <a:endParaRPr lang="sl-SI"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066" marR="4306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marR="0">
                        <a:lnSpc>
                          <a:spcPct val="107000"/>
                        </a:lnSpc>
                        <a:spcBef>
                          <a:spcPts val="0"/>
                        </a:spcBef>
                        <a:spcAft>
                          <a:spcPts val="0"/>
                        </a:spcAft>
                      </a:pPr>
                      <a:r>
                        <a:rPr lang="sl-SI" sz="900" b="0" dirty="0">
                          <a:solidFill>
                            <a:schemeClr val="tx1">
                              <a:lumMod val="95000"/>
                              <a:lumOff val="5000"/>
                            </a:schemeClr>
                          </a:solidFill>
                          <a:effectLst/>
                        </a:rPr>
                        <a:t>21. - 25. 3. VRABCI ZAČNEJO DELATI GNEZDA</a:t>
                      </a:r>
                    </a:p>
                    <a:p>
                      <a:pPr marL="0" marR="0">
                        <a:lnSpc>
                          <a:spcPct val="107000"/>
                        </a:lnSpc>
                        <a:spcBef>
                          <a:spcPts val="0"/>
                        </a:spcBef>
                        <a:spcAft>
                          <a:spcPts val="0"/>
                        </a:spcAft>
                      </a:pPr>
                      <a:r>
                        <a:rPr lang="sl-SI" sz="900" b="0" dirty="0">
                          <a:solidFill>
                            <a:schemeClr val="tx1">
                              <a:lumMod val="95000"/>
                              <a:lumOff val="5000"/>
                            </a:schemeClr>
                          </a:solidFill>
                          <a:effectLst/>
                        </a:rPr>
                        <a:t>26. - 30. 3. PRVI ČEŠNJEVI CVETOVI</a:t>
                      </a:r>
                    </a:p>
                    <a:p>
                      <a:pPr marL="0" marR="0">
                        <a:lnSpc>
                          <a:spcPct val="107000"/>
                        </a:lnSpc>
                        <a:spcBef>
                          <a:spcPts val="0"/>
                        </a:spcBef>
                        <a:spcAft>
                          <a:spcPts val="0"/>
                        </a:spcAft>
                      </a:pPr>
                      <a:r>
                        <a:rPr lang="sl-SI" sz="900" b="0" dirty="0">
                          <a:solidFill>
                            <a:schemeClr val="tx1">
                              <a:lumMod val="95000"/>
                              <a:lumOff val="5000"/>
                            </a:schemeClr>
                          </a:solidFill>
                          <a:effectLst/>
                        </a:rPr>
                        <a:t>31.</a:t>
                      </a:r>
                      <a:r>
                        <a:rPr lang="sl-SI" sz="900" b="0" baseline="0" dirty="0">
                          <a:solidFill>
                            <a:schemeClr val="tx1">
                              <a:lumMod val="95000"/>
                              <a:lumOff val="5000"/>
                            </a:schemeClr>
                          </a:solidFill>
                          <a:effectLst/>
                        </a:rPr>
                        <a:t> - </a:t>
                      </a:r>
                      <a:r>
                        <a:rPr lang="sl-SI" sz="900" b="0" dirty="0">
                          <a:solidFill>
                            <a:schemeClr val="tx1">
                              <a:lumMod val="95000"/>
                              <a:lumOff val="5000"/>
                            </a:schemeClr>
                          </a:solidFill>
                          <a:effectLst/>
                        </a:rPr>
                        <a:t>4. 4. ODDALJENO GRMENJE</a:t>
                      </a:r>
                      <a:endParaRPr lang="sl-SI" sz="900" b="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066" marR="4306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algn="ctr">
                        <a:lnSpc>
                          <a:spcPct val="107000"/>
                        </a:lnSpc>
                        <a:spcBef>
                          <a:spcPts val="0"/>
                        </a:spcBef>
                        <a:spcAft>
                          <a:spcPts val="0"/>
                        </a:spcAft>
                      </a:pPr>
                      <a:r>
                        <a:rPr lang="sl-SI" sz="1200" b="1" dirty="0">
                          <a:solidFill>
                            <a:schemeClr val="tx1">
                              <a:lumMod val="95000"/>
                              <a:lumOff val="5000"/>
                            </a:schemeClr>
                          </a:solidFill>
                          <a:effectLst/>
                        </a:rPr>
                        <a:t>POMLADNO ENAKONOČJE</a:t>
                      </a:r>
                      <a:endParaRPr lang="sl-SI" sz="1200" b="1"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066" marR="4306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0000"/>
                  </a:ext>
                </a:extLst>
              </a:tr>
              <a:tr h="441343">
                <a:tc vMerge="1">
                  <a:txBody>
                    <a:bodyPr/>
                    <a:lstStyle/>
                    <a:p>
                      <a:endParaRPr lang="sl-SI"/>
                    </a:p>
                  </a:txBody>
                  <a:tcPr/>
                </a:tc>
                <a:tc vMerge="1">
                  <a:txBody>
                    <a:bodyPr/>
                    <a:lstStyle/>
                    <a:p>
                      <a:endParaRPr lang="sl-SI"/>
                    </a:p>
                  </a:txBody>
                  <a:tcPr/>
                </a:tc>
                <a:tc>
                  <a:txBody>
                    <a:bodyPr/>
                    <a:lstStyle/>
                    <a:p>
                      <a:pPr marL="0" marR="0">
                        <a:lnSpc>
                          <a:spcPct val="107000"/>
                        </a:lnSpc>
                        <a:spcBef>
                          <a:spcPts val="0"/>
                        </a:spcBef>
                        <a:spcAft>
                          <a:spcPts val="0"/>
                        </a:spcAft>
                      </a:pPr>
                      <a:r>
                        <a:rPr lang="sl-SI" sz="900" dirty="0">
                          <a:effectLst/>
                        </a:rPr>
                        <a:t>5. - 9. 4. VRNITEV LASTOVK </a:t>
                      </a:r>
                    </a:p>
                    <a:p>
                      <a:pPr marL="0" marR="0">
                        <a:lnSpc>
                          <a:spcPct val="107000"/>
                        </a:lnSpc>
                        <a:spcBef>
                          <a:spcPts val="0"/>
                        </a:spcBef>
                        <a:spcAft>
                          <a:spcPts val="0"/>
                        </a:spcAft>
                      </a:pPr>
                      <a:r>
                        <a:rPr lang="sl-SI" sz="900" dirty="0">
                          <a:effectLst/>
                        </a:rPr>
                        <a:t>10. - 14. 4. DIVJE GOSI LETIJO NA SEVER</a:t>
                      </a:r>
                    </a:p>
                    <a:p>
                      <a:pPr marL="0" marR="0">
                        <a:lnSpc>
                          <a:spcPct val="107000"/>
                        </a:lnSpc>
                        <a:spcBef>
                          <a:spcPts val="0"/>
                        </a:spcBef>
                        <a:spcAft>
                          <a:spcPts val="0"/>
                        </a:spcAft>
                      </a:pPr>
                      <a:r>
                        <a:rPr lang="sl-SI" sz="900" dirty="0">
                          <a:effectLst/>
                        </a:rPr>
                        <a:t>15. - 19. 4. PRVE MAVRICE</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066" marR="4306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algn="ctr">
                        <a:lnSpc>
                          <a:spcPct val="107000"/>
                        </a:lnSpc>
                        <a:spcBef>
                          <a:spcPts val="0"/>
                        </a:spcBef>
                        <a:spcAft>
                          <a:spcPts val="0"/>
                        </a:spcAft>
                      </a:pPr>
                      <a:r>
                        <a:rPr lang="sl-SI" sz="1200" b="1" dirty="0">
                          <a:effectLst/>
                        </a:rPr>
                        <a:t>ČISTO IN JASNO</a:t>
                      </a:r>
                      <a:endParaRPr lang="sl-SI"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066" marR="4306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0001"/>
                  </a:ext>
                </a:extLst>
              </a:tr>
              <a:tr h="523340">
                <a:tc vMerge="1">
                  <a:txBody>
                    <a:bodyPr/>
                    <a:lstStyle/>
                    <a:p>
                      <a:endParaRPr lang="sl-SI"/>
                    </a:p>
                  </a:txBody>
                  <a:tcPr/>
                </a:tc>
                <a:tc vMerge="1">
                  <a:txBody>
                    <a:bodyPr/>
                    <a:lstStyle/>
                    <a:p>
                      <a:endParaRPr lang="sl-SI"/>
                    </a:p>
                  </a:txBody>
                  <a:tcPr/>
                </a:tc>
                <a:tc>
                  <a:txBody>
                    <a:bodyPr/>
                    <a:lstStyle/>
                    <a:p>
                      <a:pPr marL="0" marR="0">
                        <a:lnSpc>
                          <a:spcPct val="107000"/>
                        </a:lnSpc>
                        <a:spcBef>
                          <a:spcPts val="0"/>
                        </a:spcBef>
                        <a:spcAft>
                          <a:spcPts val="0"/>
                        </a:spcAft>
                      </a:pPr>
                      <a:r>
                        <a:rPr lang="sl-SI" sz="900" dirty="0">
                          <a:effectLst/>
                        </a:rPr>
                        <a:t>20. -</a:t>
                      </a:r>
                      <a:r>
                        <a:rPr lang="sl-SI" sz="900" baseline="0" dirty="0">
                          <a:effectLst/>
                        </a:rPr>
                        <a:t> </a:t>
                      </a:r>
                      <a:r>
                        <a:rPr lang="sl-SI" sz="900" dirty="0">
                          <a:effectLst/>
                        </a:rPr>
                        <a:t>24. 4. PRVA TRSTIKA BRSTI</a:t>
                      </a:r>
                    </a:p>
                    <a:p>
                      <a:pPr marL="0" marR="0">
                        <a:lnSpc>
                          <a:spcPct val="107000"/>
                        </a:lnSpc>
                        <a:spcBef>
                          <a:spcPts val="0"/>
                        </a:spcBef>
                        <a:spcAft>
                          <a:spcPts val="0"/>
                        </a:spcAft>
                      </a:pPr>
                      <a:r>
                        <a:rPr lang="sl-SI" sz="900" dirty="0">
                          <a:effectLst/>
                        </a:rPr>
                        <a:t>25. - 29. 4. ZADNJA SLANA, SEJANČKI RIŽA RASTEJO</a:t>
                      </a:r>
                    </a:p>
                    <a:p>
                      <a:pPr marL="0" marR="0">
                        <a:lnSpc>
                          <a:spcPct val="107000"/>
                        </a:lnSpc>
                        <a:spcBef>
                          <a:spcPts val="0"/>
                        </a:spcBef>
                        <a:spcAft>
                          <a:spcPts val="0"/>
                        </a:spcAft>
                      </a:pPr>
                      <a:r>
                        <a:rPr lang="sl-SI" sz="900" dirty="0">
                          <a:effectLst/>
                        </a:rPr>
                        <a:t>30. - 4. 5. POTONIKE CVETIJO</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066" marR="4306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algn="ctr">
                        <a:lnSpc>
                          <a:spcPct val="107000"/>
                        </a:lnSpc>
                        <a:spcBef>
                          <a:spcPts val="0"/>
                        </a:spcBef>
                        <a:spcAft>
                          <a:spcPts val="0"/>
                        </a:spcAft>
                      </a:pPr>
                      <a:r>
                        <a:rPr lang="sl-SI" sz="1200" b="1" dirty="0">
                          <a:effectLst/>
                        </a:rPr>
                        <a:t>DROBEN DEŽ</a:t>
                      </a:r>
                      <a:endParaRPr lang="sl-SI"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066" marR="4306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0002"/>
                  </a:ext>
                </a:extLst>
              </a:tr>
              <a:tr h="461437">
                <a:tc vMerge="1">
                  <a:txBody>
                    <a:bodyPr/>
                    <a:lstStyle/>
                    <a:p>
                      <a:endParaRPr lang="sl-SI"/>
                    </a:p>
                  </a:txBody>
                  <a:tcPr/>
                </a:tc>
                <a:tc vMerge="1">
                  <a:txBody>
                    <a:bodyPr/>
                    <a:lstStyle/>
                    <a:p>
                      <a:endParaRPr lang="sl-SI"/>
                    </a:p>
                  </a:txBody>
                  <a:tcPr/>
                </a:tc>
                <a:tc>
                  <a:txBody>
                    <a:bodyPr/>
                    <a:lstStyle/>
                    <a:p>
                      <a:pPr marL="0" marR="0">
                        <a:lnSpc>
                          <a:spcPct val="107000"/>
                        </a:lnSpc>
                        <a:spcBef>
                          <a:spcPts val="0"/>
                        </a:spcBef>
                        <a:spcAft>
                          <a:spcPts val="0"/>
                        </a:spcAft>
                      </a:pPr>
                      <a:r>
                        <a:rPr lang="sl-SI" sz="900" dirty="0">
                          <a:effectLst/>
                        </a:rPr>
                        <a:t>5. - 9. 5. ŽABE ZAČNEJO PETI</a:t>
                      </a:r>
                    </a:p>
                    <a:p>
                      <a:pPr marL="0" marR="0">
                        <a:lnSpc>
                          <a:spcPct val="107000"/>
                        </a:lnSpc>
                        <a:spcBef>
                          <a:spcPts val="0"/>
                        </a:spcBef>
                        <a:spcAft>
                          <a:spcPts val="0"/>
                        </a:spcAft>
                      </a:pPr>
                      <a:r>
                        <a:rPr lang="sl-SI" sz="900" dirty="0">
                          <a:effectLst/>
                        </a:rPr>
                        <a:t>10. - 4. 5. DEŽEVNIKI PRIDEJO NA POVRŠJE</a:t>
                      </a:r>
                    </a:p>
                    <a:p>
                      <a:pPr marL="0" marR="0">
                        <a:lnSpc>
                          <a:spcPct val="107000"/>
                        </a:lnSpc>
                        <a:spcBef>
                          <a:spcPts val="0"/>
                        </a:spcBef>
                        <a:spcAft>
                          <a:spcPts val="0"/>
                        </a:spcAft>
                      </a:pPr>
                      <a:r>
                        <a:rPr lang="sl-SI" sz="900" dirty="0">
                          <a:effectLst/>
                        </a:rPr>
                        <a:t>15. - 20. 5. POGANJKI BAMBUSA BRSTIJO</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066" marR="4306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algn="ctr">
                        <a:lnSpc>
                          <a:spcPct val="107000"/>
                        </a:lnSpc>
                        <a:spcBef>
                          <a:spcPts val="0"/>
                        </a:spcBef>
                        <a:spcAft>
                          <a:spcPts val="0"/>
                        </a:spcAft>
                      </a:pPr>
                      <a:r>
                        <a:rPr lang="sl-SI" sz="1200" b="1" dirty="0">
                          <a:effectLst/>
                        </a:rPr>
                        <a:t>ZAČETEK POLETJA</a:t>
                      </a:r>
                      <a:endParaRPr lang="sl-SI"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066" marR="4306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0003"/>
                  </a:ext>
                </a:extLst>
              </a:tr>
              <a:tr h="294228">
                <a:tc vMerge="1">
                  <a:txBody>
                    <a:bodyPr/>
                    <a:lstStyle/>
                    <a:p>
                      <a:endParaRPr lang="sl-SI"/>
                    </a:p>
                  </a:txBody>
                  <a:tcPr/>
                </a:tc>
                <a:tc vMerge="1">
                  <a:txBody>
                    <a:bodyPr/>
                    <a:lstStyle/>
                    <a:p>
                      <a:endParaRPr lang="sl-SI"/>
                    </a:p>
                  </a:txBody>
                  <a:tcPr/>
                </a:tc>
                <a:tc>
                  <a:txBody>
                    <a:bodyPr/>
                    <a:lstStyle/>
                    <a:p>
                      <a:pPr marL="0" marR="0">
                        <a:lnSpc>
                          <a:spcPct val="107000"/>
                        </a:lnSpc>
                        <a:spcBef>
                          <a:spcPts val="0"/>
                        </a:spcBef>
                        <a:spcAft>
                          <a:spcPts val="0"/>
                        </a:spcAft>
                      </a:pPr>
                      <a:r>
                        <a:rPr lang="sl-SI" sz="900">
                          <a:effectLst/>
                        </a:rPr>
                        <a:t>.</a:t>
                      </a:r>
                    </a:p>
                    <a:p>
                      <a:pPr marL="0" marR="0">
                        <a:lnSpc>
                          <a:spcPct val="107000"/>
                        </a:lnSpc>
                        <a:spcBef>
                          <a:spcPts val="0"/>
                        </a:spcBef>
                        <a:spcAft>
                          <a:spcPts val="0"/>
                        </a:spcAft>
                      </a:pPr>
                      <a:r>
                        <a:rPr lang="sl-SI" sz="900">
                          <a:effectLst/>
                        </a:rPr>
                        <a:t>.</a:t>
                      </a:r>
                      <a:endParaRPr lang="sl-SI" sz="900">
                        <a:effectLst/>
                        <a:latin typeface="Calibri" panose="020F0502020204030204" pitchFamily="34" charset="0"/>
                        <a:ea typeface="Calibri" panose="020F0502020204030204" pitchFamily="34" charset="0"/>
                        <a:cs typeface="Times New Roman" panose="02020603050405020304" pitchFamily="18" charset="0"/>
                      </a:endParaRPr>
                    </a:p>
                  </a:txBody>
                  <a:tcPr marL="43066" marR="4306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algn="ctr">
                        <a:lnSpc>
                          <a:spcPct val="107000"/>
                        </a:lnSpc>
                        <a:spcBef>
                          <a:spcPts val="0"/>
                        </a:spcBef>
                        <a:spcAft>
                          <a:spcPts val="0"/>
                        </a:spcAft>
                      </a:pPr>
                      <a:r>
                        <a:rPr lang="sl-SI" sz="1200" b="1" dirty="0">
                          <a:effectLst/>
                        </a:rPr>
                        <a:t> </a:t>
                      </a:r>
                      <a:endParaRPr lang="sl-SI"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066" marR="4306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0004"/>
                  </a:ext>
                </a:extLst>
              </a:tr>
              <a:tr h="588584">
                <a:tc>
                  <a:txBody>
                    <a:bodyPr/>
                    <a:lstStyle/>
                    <a:p>
                      <a:pPr marL="0" marR="0" algn="ctr">
                        <a:lnSpc>
                          <a:spcPct val="107000"/>
                        </a:lnSpc>
                        <a:spcBef>
                          <a:spcPts val="0"/>
                        </a:spcBef>
                        <a:spcAft>
                          <a:spcPts val="0"/>
                        </a:spcAft>
                      </a:pPr>
                      <a:r>
                        <a:rPr lang="sl-SI" sz="1600" dirty="0">
                          <a:effectLst/>
                        </a:rPr>
                        <a:t>POLETJE</a:t>
                      </a:r>
                    </a:p>
                    <a:p>
                      <a:pPr marL="0" marR="0" algn="ctr">
                        <a:lnSpc>
                          <a:spcPct val="107000"/>
                        </a:lnSpc>
                        <a:spcBef>
                          <a:spcPts val="0"/>
                        </a:spcBef>
                        <a:spcAft>
                          <a:spcPts val="0"/>
                        </a:spcAft>
                      </a:pPr>
                      <a:r>
                        <a:rPr lang="sl-SI" sz="1600" dirty="0">
                          <a:effectLst/>
                          <a:latin typeface="Calibri" panose="020F0502020204030204" pitchFamily="34" charset="0"/>
                          <a:ea typeface="Calibri" panose="020F0502020204030204" pitchFamily="34" charset="0"/>
                          <a:cs typeface="Times New Roman" panose="02020603050405020304" pitchFamily="18" charset="0"/>
                        </a:rPr>
                        <a:t>21. 6. – 23. 9.</a:t>
                      </a:r>
                    </a:p>
                  </a:txBody>
                  <a:tcPr marL="43066" marR="4306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sl-SI" sz="1200" dirty="0">
                          <a:solidFill>
                            <a:schemeClr val="bg1"/>
                          </a:solidFill>
                          <a:effectLst/>
                        </a:rPr>
                        <a:t>ZGODNJE POLETJE</a:t>
                      </a:r>
                    </a:p>
                    <a:p>
                      <a:pPr marL="0" marR="0" algn="ctr">
                        <a:lnSpc>
                          <a:spcPct val="107000"/>
                        </a:lnSpc>
                        <a:spcBef>
                          <a:spcPts val="0"/>
                        </a:spcBef>
                        <a:spcAft>
                          <a:spcPts val="0"/>
                        </a:spcAft>
                      </a:pPr>
                      <a:r>
                        <a:rPr lang="sl-SI" sz="1200" dirty="0">
                          <a:solidFill>
                            <a:schemeClr val="bg1"/>
                          </a:solidFill>
                          <a:effectLst/>
                        </a:rPr>
                        <a:t>PRAVO POLETJE</a:t>
                      </a:r>
                    </a:p>
                    <a:p>
                      <a:pPr marL="0" marR="0" algn="ctr">
                        <a:lnSpc>
                          <a:spcPct val="107000"/>
                        </a:lnSpc>
                        <a:spcBef>
                          <a:spcPts val="0"/>
                        </a:spcBef>
                        <a:spcAft>
                          <a:spcPts val="0"/>
                        </a:spcAft>
                      </a:pPr>
                      <a:r>
                        <a:rPr lang="sl-SI" sz="1200" dirty="0">
                          <a:solidFill>
                            <a:schemeClr val="bg1"/>
                          </a:solidFill>
                          <a:effectLst/>
                        </a:rPr>
                        <a:t>POZNO POLETJE</a:t>
                      </a:r>
                      <a:endParaRPr lang="sl-SI"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066" marR="4306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marL="0" marR="0">
                        <a:lnSpc>
                          <a:spcPct val="107000"/>
                        </a:lnSpc>
                        <a:spcBef>
                          <a:spcPts val="0"/>
                        </a:spcBef>
                        <a:spcAft>
                          <a:spcPts val="0"/>
                        </a:spcAft>
                      </a:pPr>
                      <a:r>
                        <a:rPr lang="sl-SI" sz="900" dirty="0">
                          <a:effectLst/>
                        </a:rPr>
                        <a:t> </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066" marR="4306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algn="ctr">
                        <a:lnSpc>
                          <a:spcPct val="107000"/>
                        </a:lnSpc>
                        <a:spcBef>
                          <a:spcPts val="0"/>
                        </a:spcBef>
                        <a:spcAft>
                          <a:spcPts val="0"/>
                        </a:spcAft>
                      </a:pPr>
                      <a:r>
                        <a:rPr lang="sl-SI" sz="1200" b="1" dirty="0">
                          <a:effectLst/>
                        </a:rPr>
                        <a:t> </a:t>
                      </a:r>
                      <a:endParaRPr lang="sl-SI"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066" marR="4306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0005"/>
                  </a:ext>
                </a:extLst>
              </a:tr>
              <a:tr h="588584">
                <a:tc>
                  <a:txBody>
                    <a:bodyPr/>
                    <a:lstStyle/>
                    <a:p>
                      <a:pPr marL="0" marR="0" algn="ctr">
                        <a:lnSpc>
                          <a:spcPct val="107000"/>
                        </a:lnSpc>
                        <a:spcBef>
                          <a:spcPts val="0"/>
                        </a:spcBef>
                        <a:spcAft>
                          <a:spcPts val="0"/>
                        </a:spcAft>
                      </a:pPr>
                      <a:r>
                        <a:rPr lang="sl-SI" sz="1600" dirty="0">
                          <a:effectLst/>
                        </a:rPr>
                        <a:t>JESEN</a:t>
                      </a:r>
                    </a:p>
                    <a:p>
                      <a:pPr marL="0" marR="0" algn="ctr">
                        <a:lnSpc>
                          <a:spcPct val="107000"/>
                        </a:lnSpc>
                        <a:spcBef>
                          <a:spcPts val="0"/>
                        </a:spcBef>
                        <a:spcAft>
                          <a:spcPts val="0"/>
                        </a:spcAft>
                      </a:pPr>
                      <a:r>
                        <a:rPr lang="sl-SI" sz="1600" dirty="0">
                          <a:effectLst/>
                          <a:latin typeface="Calibri" panose="020F0502020204030204" pitchFamily="34" charset="0"/>
                          <a:ea typeface="Calibri" panose="020F0502020204030204" pitchFamily="34" charset="0"/>
                          <a:cs typeface="Times New Roman" panose="02020603050405020304" pitchFamily="18" charset="0"/>
                        </a:rPr>
                        <a:t>23. 9. – 21. 12.</a:t>
                      </a:r>
                    </a:p>
                  </a:txBody>
                  <a:tcPr marL="43066" marR="4306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sl-SI" sz="1200" dirty="0">
                          <a:solidFill>
                            <a:schemeClr val="bg1"/>
                          </a:solidFill>
                          <a:effectLst/>
                        </a:rPr>
                        <a:t>ZGODNJA JESEN</a:t>
                      </a:r>
                    </a:p>
                    <a:p>
                      <a:pPr marL="0" marR="0" algn="ctr">
                        <a:lnSpc>
                          <a:spcPct val="107000"/>
                        </a:lnSpc>
                        <a:spcBef>
                          <a:spcPts val="0"/>
                        </a:spcBef>
                        <a:spcAft>
                          <a:spcPts val="0"/>
                        </a:spcAft>
                      </a:pPr>
                      <a:r>
                        <a:rPr lang="sl-SI" sz="1200" dirty="0">
                          <a:solidFill>
                            <a:schemeClr val="bg1"/>
                          </a:solidFill>
                          <a:effectLst/>
                        </a:rPr>
                        <a:t>PRAVA JESEN</a:t>
                      </a:r>
                    </a:p>
                    <a:p>
                      <a:pPr marL="0" marR="0" algn="ctr">
                        <a:lnSpc>
                          <a:spcPct val="107000"/>
                        </a:lnSpc>
                        <a:spcBef>
                          <a:spcPts val="0"/>
                        </a:spcBef>
                        <a:spcAft>
                          <a:spcPts val="0"/>
                        </a:spcAft>
                      </a:pPr>
                      <a:r>
                        <a:rPr lang="sl-SI" sz="1200" dirty="0">
                          <a:solidFill>
                            <a:schemeClr val="bg1"/>
                          </a:solidFill>
                          <a:effectLst/>
                        </a:rPr>
                        <a:t>POZNA JESEN</a:t>
                      </a:r>
                      <a:endParaRPr lang="sl-SI"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066" marR="4306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marL="0" marR="0">
                        <a:lnSpc>
                          <a:spcPct val="107000"/>
                        </a:lnSpc>
                        <a:spcBef>
                          <a:spcPts val="0"/>
                        </a:spcBef>
                        <a:spcAft>
                          <a:spcPts val="0"/>
                        </a:spcAft>
                      </a:pPr>
                      <a:r>
                        <a:rPr lang="sl-SI" sz="900" dirty="0">
                          <a:effectLst/>
                        </a:rPr>
                        <a:t> </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066" marR="4306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algn="ctr">
                        <a:lnSpc>
                          <a:spcPct val="107000"/>
                        </a:lnSpc>
                        <a:spcBef>
                          <a:spcPts val="0"/>
                        </a:spcBef>
                        <a:spcAft>
                          <a:spcPts val="0"/>
                        </a:spcAft>
                      </a:pPr>
                      <a:r>
                        <a:rPr lang="sl-SI" sz="1200" b="1" dirty="0">
                          <a:effectLst/>
                        </a:rPr>
                        <a:t> </a:t>
                      </a:r>
                      <a:endParaRPr lang="sl-SI"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066" marR="4306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0006"/>
                  </a:ext>
                </a:extLst>
              </a:tr>
              <a:tr h="303223">
                <a:tc rowSpan="4">
                  <a:txBody>
                    <a:bodyPr/>
                    <a:lstStyle/>
                    <a:p>
                      <a:pPr marL="0" marR="0" algn="ctr">
                        <a:lnSpc>
                          <a:spcPct val="107000"/>
                        </a:lnSpc>
                        <a:spcBef>
                          <a:spcPts val="0"/>
                        </a:spcBef>
                        <a:spcAft>
                          <a:spcPts val="0"/>
                        </a:spcAft>
                      </a:pPr>
                      <a:r>
                        <a:rPr lang="sl-SI" sz="1600" dirty="0">
                          <a:effectLst/>
                        </a:rPr>
                        <a:t>ZIMA</a:t>
                      </a:r>
                    </a:p>
                    <a:p>
                      <a:pPr marL="0" marR="0" algn="ctr">
                        <a:lnSpc>
                          <a:spcPct val="107000"/>
                        </a:lnSpc>
                        <a:spcBef>
                          <a:spcPts val="0"/>
                        </a:spcBef>
                        <a:spcAft>
                          <a:spcPts val="0"/>
                        </a:spcAft>
                      </a:pPr>
                      <a:r>
                        <a:rPr lang="sl-SI" sz="1600" dirty="0">
                          <a:effectLst/>
                          <a:latin typeface="Calibri" panose="020F0502020204030204" pitchFamily="34" charset="0"/>
                          <a:ea typeface="Calibri" panose="020F0502020204030204" pitchFamily="34" charset="0"/>
                          <a:cs typeface="Times New Roman" panose="02020603050405020304" pitchFamily="18" charset="0"/>
                        </a:rPr>
                        <a:t>21. 12. – 21. 3.</a:t>
                      </a:r>
                    </a:p>
                  </a:txBody>
                  <a:tcPr marL="43066" marR="4306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rowSpan="4">
                  <a:txBody>
                    <a:bodyPr/>
                    <a:lstStyle/>
                    <a:p>
                      <a:pPr marL="0" marR="0" algn="ctr">
                        <a:lnSpc>
                          <a:spcPct val="107000"/>
                        </a:lnSpc>
                        <a:spcBef>
                          <a:spcPts val="0"/>
                        </a:spcBef>
                        <a:spcAft>
                          <a:spcPts val="0"/>
                        </a:spcAft>
                      </a:pPr>
                      <a:r>
                        <a:rPr lang="sl-SI" sz="1200" dirty="0">
                          <a:solidFill>
                            <a:schemeClr val="bg1"/>
                          </a:solidFill>
                          <a:effectLst/>
                        </a:rPr>
                        <a:t> </a:t>
                      </a:r>
                    </a:p>
                    <a:p>
                      <a:pPr marL="0" marR="0" algn="ctr">
                        <a:lnSpc>
                          <a:spcPct val="107000"/>
                        </a:lnSpc>
                        <a:spcBef>
                          <a:spcPts val="0"/>
                        </a:spcBef>
                        <a:spcAft>
                          <a:spcPts val="0"/>
                        </a:spcAft>
                      </a:pPr>
                      <a:r>
                        <a:rPr lang="sl-SI" sz="1200" dirty="0">
                          <a:solidFill>
                            <a:schemeClr val="bg1"/>
                          </a:solidFill>
                          <a:effectLst/>
                        </a:rPr>
                        <a:t> PREDPOMLAD</a:t>
                      </a:r>
                    </a:p>
                    <a:p>
                      <a:pPr marL="0" marR="0" algn="ctr">
                        <a:lnSpc>
                          <a:spcPct val="107000"/>
                        </a:lnSpc>
                        <a:spcBef>
                          <a:spcPts val="0"/>
                        </a:spcBef>
                        <a:spcAft>
                          <a:spcPts val="0"/>
                        </a:spcAft>
                      </a:pPr>
                      <a:r>
                        <a:rPr lang="sl-SI" sz="1200" dirty="0">
                          <a:solidFill>
                            <a:schemeClr val="bg1"/>
                          </a:solidFill>
                          <a:effectLst/>
                        </a:rPr>
                        <a:t> </a:t>
                      </a:r>
                      <a:endParaRPr lang="sl-SI"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066" marR="4306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lumMod val="60000"/>
                        <a:lumOff val="40000"/>
                      </a:schemeClr>
                    </a:solidFill>
                  </a:tcPr>
                </a:tc>
                <a:tc>
                  <a:txBody>
                    <a:bodyPr/>
                    <a:lstStyle/>
                    <a:p>
                      <a:pPr marL="0" marR="0">
                        <a:lnSpc>
                          <a:spcPct val="107000"/>
                        </a:lnSpc>
                        <a:spcBef>
                          <a:spcPts val="0"/>
                        </a:spcBef>
                        <a:spcAft>
                          <a:spcPts val="0"/>
                        </a:spcAft>
                      </a:pPr>
                      <a:r>
                        <a:rPr lang="sl-SI" sz="900">
                          <a:effectLst/>
                        </a:rPr>
                        <a:t>.</a:t>
                      </a:r>
                    </a:p>
                    <a:p>
                      <a:pPr marL="0" marR="0">
                        <a:lnSpc>
                          <a:spcPct val="107000"/>
                        </a:lnSpc>
                        <a:spcBef>
                          <a:spcPts val="0"/>
                        </a:spcBef>
                        <a:spcAft>
                          <a:spcPts val="0"/>
                        </a:spcAft>
                      </a:pPr>
                      <a:r>
                        <a:rPr lang="sl-SI" sz="900">
                          <a:effectLst/>
                        </a:rPr>
                        <a:t>.</a:t>
                      </a:r>
                      <a:endParaRPr lang="sl-SI" sz="900">
                        <a:effectLst/>
                        <a:latin typeface="Calibri" panose="020F0502020204030204" pitchFamily="34" charset="0"/>
                        <a:ea typeface="Calibri" panose="020F0502020204030204" pitchFamily="34" charset="0"/>
                        <a:cs typeface="Times New Roman" panose="02020603050405020304" pitchFamily="18" charset="0"/>
                      </a:endParaRPr>
                    </a:p>
                  </a:txBody>
                  <a:tcPr marL="43066" marR="4306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algn="ctr">
                        <a:lnSpc>
                          <a:spcPct val="107000"/>
                        </a:lnSpc>
                        <a:spcBef>
                          <a:spcPts val="0"/>
                        </a:spcBef>
                        <a:spcAft>
                          <a:spcPts val="0"/>
                        </a:spcAft>
                      </a:pPr>
                      <a:r>
                        <a:rPr lang="sl-SI" sz="1200" b="1" dirty="0">
                          <a:effectLst/>
                        </a:rPr>
                        <a:t> </a:t>
                      </a:r>
                      <a:endParaRPr lang="sl-SI"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066" marR="4306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0007"/>
                  </a:ext>
                </a:extLst>
              </a:tr>
              <a:tr h="461437">
                <a:tc vMerge="1">
                  <a:txBody>
                    <a:bodyPr/>
                    <a:lstStyle/>
                    <a:p>
                      <a:endParaRPr lang="sl-SI"/>
                    </a:p>
                  </a:txBody>
                  <a:tcPr/>
                </a:tc>
                <a:tc vMerge="1">
                  <a:txBody>
                    <a:bodyPr/>
                    <a:lstStyle/>
                    <a:p>
                      <a:endParaRPr lang="sl-SI"/>
                    </a:p>
                  </a:txBody>
                  <a:tcPr/>
                </a:tc>
                <a:tc>
                  <a:txBody>
                    <a:bodyPr/>
                    <a:lstStyle/>
                    <a:p>
                      <a:pPr marL="0" marR="0">
                        <a:lnSpc>
                          <a:spcPct val="107000"/>
                        </a:lnSpc>
                        <a:spcBef>
                          <a:spcPts val="0"/>
                        </a:spcBef>
                        <a:spcAft>
                          <a:spcPts val="0"/>
                        </a:spcAft>
                      </a:pPr>
                      <a:r>
                        <a:rPr lang="sl-SI" sz="900" dirty="0">
                          <a:effectLst/>
                        </a:rPr>
                        <a:t>4. - 8. 2. ZAHODNI VETER TOPI LED</a:t>
                      </a:r>
                    </a:p>
                    <a:p>
                      <a:pPr marL="0" marR="0">
                        <a:lnSpc>
                          <a:spcPct val="107000"/>
                        </a:lnSpc>
                        <a:spcBef>
                          <a:spcPts val="0"/>
                        </a:spcBef>
                        <a:spcAft>
                          <a:spcPts val="0"/>
                        </a:spcAft>
                      </a:pPr>
                      <a:r>
                        <a:rPr lang="sl-SI" sz="900" dirty="0">
                          <a:effectLst/>
                        </a:rPr>
                        <a:t>9. - 13. 2. PTICE PENICE SE ZAČNEJO OGLAŠATI</a:t>
                      </a:r>
                    </a:p>
                    <a:p>
                      <a:pPr marL="0" marR="0">
                        <a:lnSpc>
                          <a:spcPct val="107000"/>
                        </a:lnSpc>
                        <a:spcBef>
                          <a:spcPts val="0"/>
                        </a:spcBef>
                        <a:spcAft>
                          <a:spcPts val="0"/>
                        </a:spcAft>
                      </a:pPr>
                      <a:r>
                        <a:rPr lang="sl-SI" sz="900" dirty="0">
                          <a:effectLst/>
                        </a:rPr>
                        <a:t>14. - 18. 2. RIBE SE POJAVIJO POD LEDOM</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066" marR="4306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algn="ctr">
                        <a:lnSpc>
                          <a:spcPct val="107000"/>
                        </a:lnSpc>
                        <a:spcBef>
                          <a:spcPts val="0"/>
                        </a:spcBef>
                        <a:spcAft>
                          <a:spcPts val="0"/>
                        </a:spcAft>
                      </a:pPr>
                      <a:r>
                        <a:rPr lang="sl-SI" sz="1200" b="1" dirty="0">
                          <a:effectLst/>
                        </a:rPr>
                        <a:t>ZAČETEK POMLADI</a:t>
                      </a:r>
                      <a:endParaRPr lang="sl-SI"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066" marR="4306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0008"/>
                  </a:ext>
                </a:extLst>
              </a:tr>
              <a:tr h="461437">
                <a:tc vMerge="1">
                  <a:txBody>
                    <a:bodyPr/>
                    <a:lstStyle/>
                    <a:p>
                      <a:endParaRPr lang="sl-SI"/>
                    </a:p>
                  </a:txBody>
                  <a:tcPr/>
                </a:tc>
                <a:tc vMerge="1">
                  <a:txBody>
                    <a:bodyPr/>
                    <a:lstStyle/>
                    <a:p>
                      <a:endParaRPr lang="sl-SI"/>
                    </a:p>
                  </a:txBody>
                  <a:tcPr/>
                </a:tc>
                <a:tc>
                  <a:txBody>
                    <a:bodyPr/>
                    <a:lstStyle/>
                    <a:p>
                      <a:pPr marL="0" marR="0">
                        <a:lnSpc>
                          <a:spcPct val="107000"/>
                        </a:lnSpc>
                        <a:spcBef>
                          <a:spcPts val="0"/>
                        </a:spcBef>
                        <a:spcAft>
                          <a:spcPts val="0"/>
                        </a:spcAft>
                      </a:pPr>
                      <a:r>
                        <a:rPr lang="sl-SI" sz="900" dirty="0">
                          <a:effectLst/>
                        </a:rPr>
                        <a:t>19. - 23. 2 DEŽ NAVLAŽI ZEMLJO</a:t>
                      </a:r>
                    </a:p>
                    <a:p>
                      <a:pPr marL="0" marR="0">
                        <a:lnSpc>
                          <a:spcPct val="107000"/>
                        </a:lnSpc>
                        <a:spcBef>
                          <a:spcPts val="0"/>
                        </a:spcBef>
                        <a:spcAft>
                          <a:spcPts val="0"/>
                        </a:spcAft>
                      </a:pPr>
                      <a:r>
                        <a:rPr lang="sl-SI" sz="900" dirty="0">
                          <a:effectLst/>
                        </a:rPr>
                        <a:t>24. - 28. 2. MEGLICE SE ZADRŽUJEJO NAD POLJI</a:t>
                      </a:r>
                    </a:p>
                    <a:p>
                      <a:pPr marL="0" marR="0">
                        <a:lnSpc>
                          <a:spcPct val="107000"/>
                        </a:lnSpc>
                        <a:spcBef>
                          <a:spcPts val="0"/>
                        </a:spcBef>
                        <a:spcAft>
                          <a:spcPts val="0"/>
                        </a:spcAft>
                      </a:pPr>
                      <a:r>
                        <a:rPr lang="sl-SI" sz="900" dirty="0">
                          <a:effectLst/>
                        </a:rPr>
                        <a:t>1. - 5. 3. TRAVA KALI, DREVESA BRSTIJO</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066" marR="4306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algn="ctr">
                        <a:lnSpc>
                          <a:spcPct val="107000"/>
                        </a:lnSpc>
                        <a:spcBef>
                          <a:spcPts val="0"/>
                        </a:spcBef>
                        <a:spcAft>
                          <a:spcPts val="0"/>
                        </a:spcAft>
                      </a:pPr>
                      <a:r>
                        <a:rPr lang="sl-SI" sz="1200" b="1" dirty="0">
                          <a:effectLst/>
                        </a:rPr>
                        <a:t>DEŽ</a:t>
                      </a:r>
                      <a:endParaRPr lang="sl-SI"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066" marR="4306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0009"/>
                  </a:ext>
                </a:extLst>
              </a:tr>
              <a:tr h="575674">
                <a:tc vMerge="1">
                  <a:txBody>
                    <a:bodyPr/>
                    <a:lstStyle/>
                    <a:p>
                      <a:endParaRPr lang="sl-SI"/>
                    </a:p>
                  </a:txBody>
                  <a:tcPr/>
                </a:tc>
                <a:tc vMerge="1">
                  <a:txBody>
                    <a:bodyPr/>
                    <a:lstStyle/>
                    <a:p>
                      <a:endParaRPr lang="sl-SI"/>
                    </a:p>
                  </a:txBody>
                  <a:tcPr/>
                </a:tc>
                <a:tc>
                  <a:txBody>
                    <a:bodyPr/>
                    <a:lstStyle/>
                    <a:p>
                      <a:pPr marL="0" marR="0">
                        <a:lnSpc>
                          <a:spcPct val="107000"/>
                        </a:lnSpc>
                        <a:spcBef>
                          <a:spcPts val="0"/>
                        </a:spcBef>
                        <a:spcAft>
                          <a:spcPts val="0"/>
                        </a:spcAft>
                      </a:pPr>
                      <a:r>
                        <a:rPr lang="sl-SI" sz="900" dirty="0">
                          <a:effectLst/>
                        </a:rPr>
                        <a:t>6. - 10. 3. POJAV ŽUŽELK, KI SO PREZIMILE</a:t>
                      </a:r>
                    </a:p>
                    <a:p>
                      <a:pPr marL="0" marR="0">
                        <a:lnSpc>
                          <a:spcPct val="107000"/>
                        </a:lnSpc>
                        <a:spcBef>
                          <a:spcPts val="0"/>
                        </a:spcBef>
                        <a:spcAft>
                          <a:spcPts val="0"/>
                        </a:spcAft>
                      </a:pPr>
                      <a:r>
                        <a:rPr lang="sl-SI" sz="900" dirty="0">
                          <a:effectLst/>
                        </a:rPr>
                        <a:t>11. -</a:t>
                      </a:r>
                      <a:r>
                        <a:rPr lang="sl-SI" sz="900" baseline="0" dirty="0">
                          <a:effectLst/>
                        </a:rPr>
                        <a:t> </a:t>
                      </a:r>
                      <a:r>
                        <a:rPr lang="sl-SI" sz="900" dirty="0">
                          <a:effectLst/>
                        </a:rPr>
                        <a:t>15. 3. PRVI CVETOVI BRESKEV</a:t>
                      </a:r>
                    </a:p>
                    <a:p>
                      <a:pPr marL="0" marR="0">
                        <a:lnSpc>
                          <a:spcPct val="107000"/>
                        </a:lnSpc>
                        <a:spcBef>
                          <a:spcPts val="0"/>
                        </a:spcBef>
                        <a:spcAft>
                          <a:spcPts val="0"/>
                        </a:spcAft>
                      </a:pPr>
                      <a:r>
                        <a:rPr lang="sl-SI" sz="900" dirty="0">
                          <a:effectLst/>
                        </a:rPr>
                        <a:t>16. - 20. 3. GOSENICE POSTANEJO METULJI</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066" marR="4306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algn="ctr">
                        <a:lnSpc>
                          <a:spcPct val="107000"/>
                        </a:lnSpc>
                        <a:spcBef>
                          <a:spcPts val="0"/>
                        </a:spcBef>
                        <a:spcAft>
                          <a:spcPts val="0"/>
                        </a:spcAft>
                      </a:pPr>
                      <a:r>
                        <a:rPr lang="sl-SI" sz="1200" b="1" dirty="0">
                          <a:effectLst/>
                        </a:rPr>
                        <a:t>ZBUJENE ŽUŽELKE</a:t>
                      </a:r>
                      <a:endParaRPr lang="sl-SI"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066" marR="4306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0010"/>
                  </a:ext>
                </a:extLst>
              </a:tr>
              <a:tr h="653897">
                <a:tc>
                  <a:txBody>
                    <a:bodyPr/>
                    <a:lstStyle/>
                    <a:p>
                      <a:pPr marL="0" marR="0" algn="ctr">
                        <a:lnSpc>
                          <a:spcPct val="107000"/>
                        </a:lnSpc>
                        <a:spcBef>
                          <a:spcPts val="0"/>
                        </a:spcBef>
                        <a:spcAft>
                          <a:spcPts val="0"/>
                        </a:spcAft>
                      </a:pPr>
                      <a:r>
                        <a:rPr lang="sl-SI" sz="1600" b="1" dirty="0">
                          <a:effectLst/>
                          <a:latin typeface="Calibri" panose="020F0502020204030204" pitchFamily="34" charset="0"/>
                          <a:ea typeface="Calibri" panose="020F0502020204030204" pitchFamily="34" charset="0"/>
                          <a:cs typeface="Times New Roman" panose="02020603050405020304" pitchFamily="18" charset="0"/>
                        </a:rPr>
                        <a:t>OBIČAJNI</a:t>
                      </a:r>
                      <a:r>
                        <a:rPr lang="sl-SI" sz="1600" b="1" baseline="0" dirty="0">
                          <a:effectLst/>
                          <a:latin typeface="Calibri" panose="020F0502020204030204" pitchFamily="34" charset="0"/>
                          <a:ea typeface="Calibri" panose="020F0502020204030204" pitchFamily="34" charset="0"/>
                          <a:cs typeface="Times New Roman" panose="02020603050405020304" pitchFamily="18" charset="0"/>
                        </a:rPr>
                        <a:t> RAZPORED LETNIH ČASOV</a:t>
                      </a:r>
                      <a:endParaRPr lang="sl-SI"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066" marR="4306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sl-SI"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RAZPORED LETNIH ČASOV ZA KMETOVALCE</a:t>
                      </a:r>
                    </a:p>
                  </a:txBody>
                  <a:tcPr marL="43066" marR="4306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gridSpan="2">
                  <a:txBody>
                    <a:bodyPr/>
                    <a:lstStyle/>
                    <a:p>
                      <a:pPr marL="0" marR="0">
                        <a:lnSpc>
                          <a:spcPct val="107000"/>
                        </a:lnSpc>
                        <a:spcBef>
                          <a:spcPts val="0"/>
                        </a:spcBef>
                        <a:spcAft>
                          <a:spcPts val="0"/>
                        </a:spcAft>
                      </a:pPr>
                      <a:r>
                        <a:rPr lang="sl-SI" sz="1100" b="1" dirty="0">
                          <a:effectLst/>
                          <a:latin typeface="Calibri" panose="020F0502020204030204" pitchFamily="34" charset="0"/>
                          <a:ea typeface="Calibri" panose="020F0502020204030204" pitchFamily="34" charset="0"/>
                          <a:cs typeface="Times New Roman" panose="02020603050405020304" pitchFamily="18" charset="0"/>
                        </a:rPr>
                        <a:t>RAZPORED LETNIH ČASOV, KOT JIH OPAZUJEJO NA JAPONSKEM. </a:t>
                      </a:r>
                    </a:p>
                    <a:p>
                      <a:pPr marL="0" marR="0">
                        <a:lnSpc>
                          <a:spcPct val="107000"/>
                        </a:lnSpc>
                        <a:spcBef>
                          <a:spcPts val="0"/>
                        </a:spcBef>
                        <a:spcAft>
                          <a:spcPts val="0"/>
                        </a:spcAft>
                      </a:pPr>
                      <a:r>
                        <a:rPr lang="sl-SI" sz="1000" dirty="0">
                          <a:effectLst/>
                          <a:latin typeface="Calibri" panose="020F0502020204030204" pitchFamily="34" charset="0"/>
                          <a:ea typeface="Calibri" panose="020F0502020204030204" pitchFamily="34" charset="0"/>
                          <a:cs typeface="Times New Roman" panose="02020603050405020304" pitchFamily="18" charset="0"/>
                        </a:rPr>
                        <a:t>Leto je razporejeno v 24 delov in ti</a:t>
                      </a:r>
                      <a:r>
                        <a:rPr lang="sl-SI" sz="1000" baseline="0" dirty="0">
                          <a:effectLst/>
                          <a:latin typeface="Calibri" panose="020F0502020204030204" pitchFamily="34" charset="0"/>
                          <a:ea typeface="Calibri" panose="020F0502020204030204" pitchFamily="34" charset="0"/>
                          <a:cs typeface="Times New Roman" panose="02020603050405020304" pitchFamily="18" charset="0"/>
                        </a:rPr>
                        <a:t> še dodatno na tri dele. Skupaj tako poznajo 72 letnih časov.</a:t>
                      </a:r>
                    </a:p>
                    <a:p>
                      <a:pPr marL="0" marR="0">
                        <a:lnSpc>
                          <a:spcPct val="107000"/>
                        </a:lnSpc>
                        <a:spcBef>
                          <a:spcPts val="0"/>
                        </a:spcBef>
                        <a:spcAft>
                          <a:spcPts val="0"/>
                        </a:spcAft>
                      </a:pPr>
                      <a:r>
                        <a:rPr lang="sl-SI" sz="1000" baseline="0" dirty="0">
                          <a:effectLst/>
                          <a:latin typeface="Calibri" panose="020F0502020204030204" pitchFamily="34" charset="0"/>
                          <a:ea typeface="Calibri" panose="020F0502020204030204" pitchFamily="34" charset="0"/>
                          <a:cs typeface="Times New Roman" panose="02020603050405020304" pitchFamily="18" charset="0"/>
                        </a:rPr>
                        <a:t>Več informacij: </a:t>
                      </a:r>
                      <a:r>
                        <a:rPr lang="sl-SI" sz="1000" dirty="0">
                          <a:hlinkClick r:id="rId2"/>
                        </a:rPr>
                        <a:t>https://www.nippon.com/en/features/h00124/japan%E2%80%99s-72-microseasons.html</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066" marR="4306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hMerge="1">
                  <a:txBody>
                    <a:bodyPr/>
                    <a:lstStyle/>
                    <a:p>
                      <a:pPr marL="0" marR="0" algn="ctr">
                        <a:lnSpc>
                          <a:spcPct val="107000"/>
                        </a:lnSpc>
                        <a:spcBef>
                          <a:spcPts val="0"/>
                        </a:spcBef>
                        <a:spcAft>
                          <a:spcPts val="0"/>
                        </a:spcAft>
                      </a:pP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066" marR="4306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0011"/>
                  </a:ext>
                </a:extLst>
              </a:tr>
            </a:tbl>
          </a:graphicData>
        </a:graphic>
      </p:graphicFrame>
      <p:pic>
        <p:nvPicPr>
          <p:cNvPr id="6" name="Slika 5">
            <a:extLst>
              <a:ext uri="{FF2B5EF4-FFF2-40B4-BE49-F238E27FC236}">
                <a16:creationId xmlns:a16="http://schemas.microsoft.com/office/drawing/2014/main" id="{C6BEB98A-87EC-4D85-B6F5-CAF945B33BC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1580" cy="820420"/>
          </a:xfrm>
          <a:prstGeom prst="rect">
            <a:avLst/>
          </a:prstGeom>
          <a:noFill/>
          <a:ln>
            <a:noFill/>
          </a:ln>
        </p:spPr>
      </p:pic>
    </p:spTree>
    <p:extLst>
      <p:ext uri="{BB962C8B-B14F-4D97-AF65-F5344CB8AC3E}">
        <p14:creationId xmlns:p14="http://schemas.microsoft.com/office/powerpoint/2010/main" val="2832204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chemeClr val="accent5">
                <a:lumMod val="50000"/>
              </a:schemeClr>
            </a:gs>
            <a:gs pos="100000">
              <a:srgbClr val="FFFF66"/>
            </a:gs>
          </a:gsLst>
          <a:lin ang="5400000" scaled="1"/>
          <a:tileRect/>
        </a:grad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787625" y="848843"/>
            <a:ext cx="10943454" cy="5537229"/>
          </a:xfrm>
        </p:spPr>
        <p:txBody>
          <a:bodyPr anchor="t">
            <a:normAutofit fontScale="90000"/>
          </a:bodyPr>
          <a:lstStyle/>
          <a:p>
            <a:pPr algn="l"/>
            <a:r>
              <a:rPr lang="sl-SI" sz="2400" b="1" dirty="0">
                <a:solidFill>
                  <a:schemeClr val="accent6">
                    <a:lumMod val="20000"/>
                    <a:lumOff val="80000"/>
                  </a:schemeClr>
                </a:solidFill>
              </a:rPr>
              <a:t>Pojav pomladi je povezan tudi z </a:t>
            </a:r>
            <a:r>
              <a:rPr lang="sl-SI" sz="2400" b="1" dirty="0" err="1">
                <a:solidFill>
                  <a:schemeClr val="accent6">
                    <a:lumMod val="20000"/>
                    <a:lumOff val="80000"/>
                  </a:schemeClr>
                </a:solidFill>
              </a:rPr>
              <a:t>olistanjem</a:t>
            </a:r>
            <a:r>
              <a:rPr lang="sl-SI" sz="2400" b="1" dirty="0">
                <a:solidFill>
                  <a:schemeClr val="accent6">
                    <a:lumMod val="20000"/>
                    <a:lumOff val="80000"/>
                  </a:schemeClr>
                </a:solidFill>
              </a:rPr>
              <a:t> dreves. Že naši predniki so ugotovili, da se to ne zgodi vedno ob istem datumu. Zato so začeli opazovati različne rastline in beležiti kdaj in kako se spomladi razvijajo. Ugotovili so, da se določeni pojavi ne pojavijo vedno ob istem času, so pa vedno v enakem zaporedju. Tako so izdelali </a:t>
            </a:r>
            <a:r>
              <a:rPr lang="sl-SI" sz="2800" b="1" u="sng" dirty="0">
                <a:solidFill>
                  <a:schemeClr val="accent6">
                    <a:lumMod val="20000"/>
                    <a:lumOff val="80000"/>
                  </a:schemeClr>
                </a:solidFill>
              </a:rPr>
              <a:t>fenološke koledarje</a:t>
            </a:r>
            <a:r>
              <a:rPr lang="sl-SI" sz="2400" b="1" dirty="0">
                <a:solidFill>
                  <a:schemeClr val="accent6">
                    <a:lumMod val="20000"/>
                    <a:lumOff val="80000"/>
                  </a:schemeClr>
                </a:solidFill>
              </a:rPr>
              <a:t>.</a:t>
            </a:r>
            <a:br>
              <a:rPr lang="sl-SI" sz="2400" b="1" dirty="0">
                <a:solidFill>
                  <a:schemeClr val="accent6">
                    <a:lumMod val="20000"/>
                    <a:lumOff val="80000"/>
                  </a:schemeClr>
                </a:solidFill>
              </a:rPr>
            </a:br>
            <a:br>
              <a:rPr lang="sl-SI" sz="2400" b="1" dirty="0">
                <a:solidFill>
                  <a:schemeClr val="accent6">
                    <a:lumMod val="20000"/>
                    <a:lumOff val="80000"/>
                  </a:schemeClr>
                </a:solidFill>
              </a:rPr>
            </a:br>
            <a:br>
              <a:rPr lang="sl-SI" sz="2400" b="1" dirty="0">
                <a:solidFill>
                  <a:schemeClr val="accent6">
                    <a:lumMod val="20000"/>
                    <a:lumOff val="80000"/>
                  </a:schemeClr>
                </a:solidFill>
              </a:rPr>
            </a:br>
            <a:br>
              <a:rPr lang="sl-SI" sz="2400" b="1" dirty="0">
                <a:solidFill>
                  <a:schemeClr val="accent6">
                    <a:lumMod val="20000"/>
                    <a:lumOff val="80000"/>
                  </a:schemeClr>
                </a:solidFill>
              </a:rPr>
            </a:br>
            <a:br>
              <a:rPr lang="sl-SI" sz="2400" b="1" dirty="0">
                <a:solidFill>
                  <a:schemeClr val="accent6">
                    <a:lumMod val="20000"/>
                    <a:lumOff val="80000"/>
                  </a:schemeClr>
                </a:solidFill>
              </a:rPr>
            </a:br>
            <a:br>
              <a:rPr lang="sl-SI" sz="2400" b="1" dirty="0">
                <a:solidFill>
                  <a:schemeClr val="accent6">
                    <a:lumMod val="20000"/>
                    <a:lumOff val="80000"/>
                  </a:schemeClr>
                </a:solidFill>
              </a:rPr>
            </a:br>
            <a:br>
              <a:rPr lang="sl-SI" sz="2400" b="1" dirty="0">
                <a:solidFill>
                  <a:schemeClr val="accent6">
                    <a:lumMod val="20000"/>
                    <a:lumOff val="80000"/>
                  </a:schemeClr>
                </a:solidFill>
              </a:rPr>
            </a:br>
            <a:br>
              <a:rPr lang="sl-SI" sz="1800" b="1" dirty="0">
                <a:solidFill>
                  <a:srgbClr val="99FF33"/>
                </a:solidFill>
              </a:rPr>
            </a:br>
            <a:br>
              <a:rPr lang="sl-SI" sz="2400" b="1" dirty="0">
                <a:solidFill>
                  <a:schemeClr val="accent6">
                    <a:lumMod val="20000"/>
                    <a:lumOff val="80000"/>
                  </a:schemeClr>
                </a:solidFill>
              </a:rPr>
            </a:br>
            <a:br>
              <a:rPr lang="sl-SI" sz="2400" b="1" dirty="0">
                <a:solidFill>
                  <a:schemeClr val="accent6">
                    <a:lumMod val="20000"/>
                    <a:lumOff val="80000"/>
                  </a:schemeClr>
                </a:solidFill>
              </a:rPr>
            </a:br>
            <a:br>
              <a:rPr lang="sl-SI" sz="2400" b="1" dirty="0">
                <a:solidFill>
                  <a:schemeClr val="accent6">
                    <a:lumMod val="20000"/>
                    <a:lumOff val="80000"/>
                  </a:schemeClr>
                </a:solidFill>
              </a:rPr>
            </a:br>
            <a:br>
              <a:rPr lang="sl-SI" sz="2400" b="1" dirty="0">
                <a:solidFill>
                  <a:schemeClr val="accent6">
                    <a:lumMod val="20000"/>
                    <a:lumOff val="80000"/>
                  </a:schemeClr>
                </a:solidFill>
              </a:rPr>
            </a:br>
            <a:br>
              <a:rPr lang="sl-SI" sz="1600" dirty="0"/>
            </a:br>
            <a:br>
              <a:rPr lang="sl-SI" sz="1600" dirty="0"/>
            </a:br>
            <a:endParaRPr lang="sl-SI" sz="1600" b="1" dirty="0">
              <a:solidFill>
                <a:schemeClr val="accent6">
                  <a:lumMod val="20000"/>
                  <a:lumOff val="80000"/>
                </a:schemeClr>
              </a:solidFill>
            </a:endParaRPr>
          </a:p>
        </p:txBody>
      </p:sp>
      <p:graphicFrame>
        <p:nvGraphicFramePr>
          <p:cNvPr id="4" name="Tabela 3"/>
          <p:cNvGraphicFramePr>
            <a:graphicFrameLocks noGrp="1"/>
          </p:cNvGraphicFramePr>
          <p:nvPr>
            <p:extLst>
              <p:ext uri="{D42A27DB-BD31-4B8C-83A1-F6EECF244321}">
                <p14:modId xmlns:p14="http://schemas.microsoft.com/office/powerpoint/2010/main" val="3534068917"/>
              </p:ext>
            </p:extLst>
          </p:nvPr>
        </p:nvGraphicFramePr>
        <p:xfrm>
          <a:off x="692286" y="2264400"/>
          <a:ext cx="10949788" cy="1665028"/>
        </p:xfrm>
        <a:graphic>
          <a:graphicData uri="http://schemas.openxmlformats.org/drawingml/2006/table">
            <a:tbl>
              <a:tblPr firstRow="1" bandRow="1">
                <a:tableStyleId>{5C22544A-7EE6-4342-B048-85BDC9FD1C3A}</a:tableStyleId>
              </a:tblPr>
              <a:tblGrid>
                <a:gridCol w="10949788">
                  <a:extLst>
                    <a:ext uri="{9D8B030D-6E8A-4147-A177-3AD203B41FA5}">
                      <a16:colId xmlns:a16="http://schemas.microsoft.com/office/drawing/2014/main" val="20000"/>
                    </a:ext>
                  </a:extLst>
                </a:gridCol>
              </a:tblGrid>
              <a:tr h="1665028">
                <a:tc>
                  <a:txBody>
                    <a:bodyPr/>
                    <a:lstStyle/>
                    <a:p>
                      <a:r>
                        <a:rPr lang="sl-SI" sz="2000" b="1" dirty="0">
                          <a:solidFill>
                            <a:srgbClr val="99FF33"/>
                          </a:solidFill>
                        </a:rPr>
                        <a:t>Fenologija </a:t>
                      </a:r>
                      <a:r>
                        <a:rPr lang="sl-SI" sz="2000" b="1" dirty="0">
                          <a:solidFill>
                            <a:schemeClr val="bg1"/>
                          </a:solidFill>
                        </a:rPr>
                        <a:t>(iz grške besede </a:t>
                      </a:r>
                      <a:r>
                        <a:rPr lang="sl-SI" sz="2000" b="1" dirty="0" err="1">
                          <a:solidFill>
                            <a:schemeClr val="bg1"/>
                          </a:solidFill>
                        </a:rPr>
                        <a:t>phainomai</a:t>
                      </a:r>
                      <a:r>
                        <a:rPr lang="sl-SI" sz="2000" b="1" dirty="0">
                          <a:solidFill>
                            <a:schemeClr val="bg1"/>
                          </a:solidFill>
                        </a:rPr>
                        <a:t> - pojaviti se) </a:t>
                      </a:r>
                      <a:r>
                        <a:rPr lang="sl-SI" sz="2000" b="0" dirty="0">
                          <a:solidFill>
                            <a:schemeClr val="bg1"/>
                          </a:solidFill>
                        </a:rPr>
                        <a:t>je veja ekologije, ki proučuje </a:t>
                      </a:r>
                      <a:r>
                        <a:rPr lang="sl-SI" sz="2000" b="1" dirty="0">
                          <a:solidFill>
                            <a:schemeClr val="bg1"/>
                          </a:solidFill>
                        </a:rPr>
                        <a:t>zakonitosti zaporednih pojavov v razvoju rastlin in živali </a:t>
                      </a:r>
                      <a:r>
                        <a:rPr lang="sl-SI" sz="2000" b="0" dirty="0">
                          <a:solidFill>
                            <a:schemeClr val="bg1"/>
                          </a:solidFill>
                        </a:rPr>
                        <a:t>ter</a:t>
                      </a:r>
                      <a:r>
                        <a:rPr lang="sl-SI" sz="2000" b="1" dirty="0">
                          <a:solidFill>
                            <a:schemeClr val="bg1"/>
                          </a:solidFill>
                        </a:rPr>
                        <a:t> ugotavlja njihovo odvisnost od letnih nihanj podnebnih dejavnikov okolja. </a:t>
                      </a:r>
                      <a:r>
                        <a:rPr lang="sl-SI" sz="2000" b="0" dirty="0">
                          <a:solidFill>
                            <a:schemeClr val="bg1"/>
                          </a:solidFill>
                        </a:rPr>
                        <a:t>Primera tega sta čas razvoja listov in cvetov ter prvega opaženega prihoda ptic selivk na določenem območju.</a:t>
                      </a:r>
                      <a:r>
                        <a:rPr lang="sl-SI" sz="2000" b="1" dirty="0">
                          <a:solidFill>
                            <a:schemeClr val="bg1"/>
                          </a:solidFill>
                        </a:rPr>
                        <a:t> Več o fenologiji:</a:t>
                      </a:r>
                    </a:p>
                    <a:p>
                      <a:r>
                        <a:rPr lang="sl-SI" sz="1600" dirty="0">
                          <a:solidFill>
                            <a:srgbClr val="99FF33"/>
                          </a:solidFill>
                          <a:hlinkClick r:id="rId2"/>
                        </a:rPr>
                        <a:t>https://meteo.arso.gov.si/uploads/probase/www/agromet/product/document/sl/Brosura0515.pdf</a:t>
                      </a:r>
                      <a:endParaRPr lang="sl-SI" sz="1600" b="1" dirty="0">
                        <a:solidFill>
                          <a:srgbClr val="99FF33"/>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alpha val="26000"/>
                      </a:schemeClr>
                    </a:solidFill>
                  </a:tcPr>
                </a:tc>
                <a:extLst>
                  <a:ext uri="{0D108BD9-81ED-4DB2-BD59-A6C34878D82A}">
                    <a16:rowId xmlns:a16="http://schemas.microsoft.com/office/drawing/2014/main" val="10000"/>
                  </a:ext>
                </a:extLst>
              </a:tr>
            </a:tbl>
          </a:graphicData>
        </a:graphic>
      </p:graphicFrame>
      <p:pic>
        <p:nvPicPr>
          <p:cNvPr id="7" name="Slika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663" y="3957851"/>
            <a:ext cx="1817884" cy="2720020"/>
          </a:xfrm>
          <a:prstGeom prst="rect">
            <a:avLst/>
          </a:prstGeom>
        </p:spPr>
      </p:pic>
      <p:pic>
        <p:nvPicPr>
          <p:cNvPr id="8" name="Slika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9811" y="3957851"/>
            <a:ext cx="1822347" cy="2720020"/>
          </a:xfrm>
          <a:prstGeom prst="rect">
            <a:avLst/>
          </a:prstGeom>
        </p:spPr>
      </p:pic>
      <p:pic>
        <p:nvPicPr>
          <p:cNvPr id="9" name="Slika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0422" y="3957851"/>
            <a:ext cx="1818494" cy="2723066"/>
          </a:xfrm>
          <a:prstGeom prst="rect">
            <a:avLst/>
          </a:prstGeom>
        </p:spPr>
      </p:pic>
      <p:pic>
        <p:nvPicPr>
          <p:cNvPr id="10" name="Slika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67180" y="3957851"/>
            <a:ext cx="4076293" cy="2720020"/>
          </a:xfrm>
          <a:prstGeom prst="rect">
            <a:avLst/>
          </a:prstGeom>
        </p:spPr>
      </p:pic>
      <p:sp>
        <p:nvSpPr>
          <p:cNvPr id="12" name="PoljeZBesedilom 11"/>
          <p:cNvSpPr txBox="1"/>
          <p:nvPr/>
        </p:nvSpPr>
        <p:spPr>
          <a:xfrm>
            <a:off x="10243473" y="3938902"/>
            <a:ext cx="1487606" cy="1569660"/>
          </a:xfrm>
          <a:prstGeom prst="rect">
            <a:avLst/>
          </a:prstGeom>
          <a:noFill/>
        </p:spPr>
        <p:txBody>
          <a:bodyPr wrap="square" rtlCol="0">
            <a:spAutoFit/>
          </a:bodyPr>
          <a:lstStyle/>
          <a:p>
            <a:pPr algn="ctr"/>
            <a:r>
              <a:rPr lang="sl-SI" sz="2400" b="1" dirty="0">
                <a:solidFill>
                  <a:srgbClr val="006600"/>
                </a:solidFill>
              </a:rPr>
              <a:t>Zaporedje razvoja bukovega popka</a:t>
            </a:r>
          </a:p>
        </p:txBody>
      </p:sp>
      <p:pic>
        <p:nvPicPr>
          <p:cNvPr id="11" name="Slika 10">
            <a:extLst>
              <a:ext uri="{FF2B5EF4-FFF2-40B4-BE49-F238E27FC236}">
                <a16:creationId xmlns:a16="http://schemas.microsoft.com/office/drawing/2014/main" id="{3A125265-DE0F-4715-94FE-918E9BC2EC30}"/>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11580" cy="820420"/>
          </a:xfrm>
          <a:prstGeom prst="rect">
            <a:avLst/>
          </a:prstGeom>
          <a:noFill/>
          <a:ln>
            <a:noFill/>
          </a:ln>
        </p:spPr>
      </p:pic>
    </p:spTree>
    <p:extLst>
      <p:ext uri="{BB962C8B-B14F-4D97-AF65-F5344CB8AC3E}">
        <p14:creationId xmlns:p14="http://schemas.microsoft.com/office/powerpoint/2010/main" val="3048802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chemeClr val="accent5">
                <a:lumMod val="50000"/>
              </a:schemeClr>
            </a:gs>
            <a:gs pos="100000">
              <a:srgbClr val="FFFF66"/>
            </a:gs>
          </a:gsLst>
          <a:lin ang="5400000" scaled="1"/>
          <a:tileRect/>
        </a:gra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782810" y="797354"/>
            <a:ext cx="10515600" cy="1325563"/>
          </a:xfrm>
        </p:spPr>
        <p:txBody>
          <a:bodyPr/>
          <a:lstStyle/>
          <a:p>
            <a:r>
              <a:rPr lang="sl-SI" sz="2200" b="1" dirty="0">
                <a:solidFill>
                  <a:srgbClr val="70AD47">
                    <a:lumMod val="20000"/>
                    <a:lumOff val="80000"/>
                  </a:srgbClr>
                </a:solidFill>
              </a:rPr>
              <a:t>Za različne rastline so značilne zaporedne faze razvoja: </a:t>
            </a:r>
            <a:r>
              <a:rPr lang="sl-SI" sz="2200" dirty="0">
                <a:solidFill>
                  <a:srgbClr val="70AD47">
                    <a:lumMod val="20000"/>
                    <a:lumOff val="80000"/>
                  </a:srgbClr>
                </a:solidFill>
              </a:rPr>
              <a:t>tako pri jablani ločimo: </a:t>
            </a:r>
            <a:br>
              <a:rPr lang="sl-SI" sz="2200" b="1" dirty="0">
                <a:solidFill>
                  <a:srgbClr val="70AD47">
                    <a:lumMod val="20000"/>
                    <a:lumOff val="80000"/>
                  </a:srgbClr>
                </a:solidFill>
              </a:rPr>
            </a:br>
            <a:r>
              <a:rPr lang="sl-SI" sz="2200" b="1" dirty="0">
                <a:solidFill>
                  <a:srgbClr val="70AD47">
                    <a:lumMod val="20000"/>
                    <a:lumOff val="80000"/>
                  </a:srgbClr>
                </a:solidFill>
              </a:rPr>
              <a:t>zimsko mirovanje, brstenje - nabrekanje brstov, zeleni vršički: mišje uho – posamezni lističi se začnejo razvijati, zeleni popek, </a:t>
            </a:r>
            <a:r>
              <a:rPr lang="sl-SI" sz="2200" b="1" dirty="0">
                <a:solidFill>
                  <a:srgbClr val="FFCCFF"/>
                </a:solidFill>
              </a:rPr>
              <a:t>rdeči, rožnati popek, balonski stadij, začetek cvetenja – odprt je prvi sredinski cvet,</a:t>
            </a:r>
            <a:r>
              <a:rPr lang="sl-SI" sz="2200" b="1" dirty="0">
                <a:solidFill>
                  <a:srgbClr val="70AD47">
                    <a:lumMod val="20000"/>
                    <a:lumOff val="80000"/>
                  </a:srgbClr>
                </a:solidFill>
              </a:rPr>
              <a:t> cvetenje, staranje cvetov, konec cvetenja, razvoj plodov</a:t>
            </a:r>
            <a:endParaRPr lang="sl-SI" b="1" dirty="0">
              <a:solidFill>
                <a:schemeClr val="bg1">
                  <a:lumMod val="95000"/>
                </a:schemeClr>
              </a:solidFill>
            </a:endParaRPr>
          </a:p>
        </p:txBody>
      </p:sp>
      <p:pic>
        <p:nvPicPr>
          <p:cNvPr id="6" name="Slika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437" y="3309430"/>
            <a:ext cx="3981946" cy="2657753"/>
          </a:xfrm>
          <a:prstGeom prst="rect">
            <a:avLst/>
          </a:prstGeom>
        </p:spPr>
      </p:pic>
      <p:pic>
        <p:nvPicPr>
          <p:cNvPr id="7" name="Slika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3" y="2124274"/>
            <a:ext cx="4690354" cy="3131823"/>
          </a:xfrm>
          <a:prstGeom prst="rect">
            <a:avLst/>
          </a:prstGeom>
        </p:spPr>
      </p:pic>
      <p:pic>
        <p:nvPicPr>
          <p:cNvPr id="8" name="Slika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73" y="2122917"/>
            <a:ext cx="3888265" cy="2593075"/>
          </a:xfrm>
          <a:prstGeom prst="rect">
            <a:avLst/>
          </a:prstGeom>
        </p:spPr>
      </p:pic>
      <p:sp>
        <p:nvSpPr>
          <p:cNvPr id="9" name="PoljeZBesedilom 8"/>
          <p:cNvSpPr txBox="1"/>
          <p:nvPr/>
        </p:nvSpPr>
        <p:spPr>
          <a:xfrm>
            <a:off x="8284190" y="5347299"/>
            <a:ext cx="3234519" cy="923330"/>
          </a:xfrm>
          <a:prstGeom prst="rect">
            <a:avLst/>
          </a:prstGeom>
          <a:noFill/>
        </p:spPr>
        <p:txBody>
          <a:bodyPr wrap="square" rtlCol="0">
            <a:spAutoFit/>
          </a:bodyPr>
          <a:lstStyle/>
          <a:p>
            <a:pPr algn="ctr"/>
            <a:r>
              <a:rPr lang="sl-SI" dirty="0">
                <a:solidFill>
                  <a:srgbClr val="CC0099"/>
                </a:solidFill>
              </a:rPr>
              <a:t>Odprt sredinski cvet pri jablani</a:t>
            </a:r>
          </a:p>
          <a:p>
            <a:pPr algn="ctr"/>
            <a:r>
              <a:rPr lang="sl-SI" dirty="0">
                <a:solidFill>
                  <a:srgbClr val="CC0099"/>
                </a:solidFill>
              </a:rPr>
              <a:t>KRALJEVI CVET</a:t>
            </a:r>
          </a:p>
          <a:p>
            <a:pPr algn="ctr"/>
            <a:r>
              <a:rPr lang="sl-SI" dirty="0">
                <a:solidFill>
                  <a:srgbClr val="CC0099"/>
                </a:solidFill>
              </a:rPr>
              <a:t>. . . </a:t>
            </a:r>
          </a:p>
        </p:txBody>
      </p:sp>
      <p:sp>
        <p:nvSpPr>
          <p:cNvPr id="10" name="PoljeZBesedilom 9"/>
          <p:cNvSpPr txBox="1"/>
          <p:nvPr/>
        </p:nvSpPr>
        <p:spPr>
          <a:xfrm>
            <a:off x="532264" y="4977967"/>
            <a:ext cx="2418770" cy="369332"/>
          </a:xfrm>
          <a:prstGeom prst="rect">
            <a:avLst/>
          </a:prstGeom>
          <a:noFill/>
        </p:spPr>
        <p:txBody>
          <a:bodyPr wrap="square" rtlCol="0">
            <a:spAutoFit/>
          </a:bodyPr>
          <a:lstStyle/>
          <a:p>
            <a:r>
              <a:rPr lang="sl-SI" dirty="0">
                <a:solidFill>
                  <a:srgbClr val="CC0099"/>
                </a:solidFill>
              </a:rPr>
              <a:t>. . .     Faza rdeči popek</a:t>
            </a:r>
          </a:p>
        </p:txBody>
      </p:sp>
      <p:sp>
        <p:nvSpPr>
          <p:cNvPr id="11" name="PoljeZBesedilom 10"/>
          <p:cNvSpPr txBox="1"/>
          <p:nvPr/>
        </p:nvSpPr>
        <p:spPr>
          <a:xfrm>
            <a:off x="4913195" y="5995339"/>
            <a:ext cx="1555844" cy="369332"/>
          </a:xfrm>
          <a:prstGeom prst="rect">
            <a:avLst/>
          </a:prstGeom>
          <a:noFill/>
        </p:spPr>
        <p:txBody>
          <a:bodyPr wrap="square" rtlCol="0">
            <a:spAutoFit/>
          </a:bodyPr>
          <a:lstStyle/>
          <a:p>
            <a:r>
              <a:rPr lang="sl-SI" dirty="0">
                <a:solidFill>
                  <a:srgbClr val="CC0099"/>
                </a:solidFill>
              </a:rPr>
              <a:t>Balonski stadij</a:t>
            </a:r>
          </a:p>
        </p:txBody>
      </p:sp>
      <p:pic>
        <p:nvPicPr>
          <p:cNvPr id="12" name="Slika 11">
            <a:extLst>
              <a:ext uri="{FF2B5EF4-FFF2-40B4-BE49-F238E27FC236}">
                <a16:creationId xmlns:a16="http://schemas.microsoft.com/office/drawing/2014/main" id="{CA3F5994-48DD-4BE0-A65D-6BA92CA2EB1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1580" cy="820420"/>
          </a:xfrm>
          <a:prstGeom prst="rect">
            <a:avLst/>
          </a:prstGeom>
          <a:noFill/>
          <a:ln>
            <a:noFill/>
          </a:ln>
        </p:spPr>
      </p:pic>
    </p:spTree>
    <p:extLst>
      <p:ext uri="{BB962C8B-B14F-4D97-AF65-F5344CB8AC3E}">
        <p14:creationId xmlns:p14="http://schemas.microsoft.com/office/powerpoint/2010/main" val="3699880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0"/>
              </a:schemeClr>
            </a:gs>
            <a:gs pos="100000">
              <a:srgbClr val="669900"/>
            </a:gs>
          </a:gsLst>
          <a:lin ang="5400000" scaled="1"/>
          <a:tileRect/>
        </a:grad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532455" y="1056707"/>
            <a:ext cx="4708479" cy="6086902"/>
          </a:xfrm>
        </p:spPr>
        <p:txBody>
          <a:bodyPr anchor="t">
            <a:normAutofit fontScale="90000"/>
          </a:bodyPr>
          <a:lstStyle/>
          <a:p>
            <a:pPr algn="l"/>
            <a:r>
              <a:rPr lang="sl-SI" sz="4800" b="1" dirty="0">
                <a:solidFill>
                  <a:schemeClr val="accent6">
                    <a:lumMod val="20000"/>
                    <a:lumOff val="80000"/>
                  </a:schemeClr>
                </a:solidFill>
              </a:rPr>
              <a:t>Kaj je popek ali brst?</a:t>
            </a:r>
            <a:br>
              <a:rPr lang="sl-SI" sz="4800" b="1" dirty="0">
                <a:solidFill>
                  <a:schemeClr val="accent6">
                    <a:lumMod val="20000"/>
                    <a:lumOff val="80000"/>
                  </a:schemeClr>
                </a:solidFill>
              </a:rPr>
            </a:br>
            <a:br>
              <a:rPr lang="sl-SI" sz="4800" b="1" dirty="0">
                <a:solidFill>
                  <a:schemeClr val="accent6">
                    <a:lumMod val="20000"/>
                    <a:lumOff val="80000"/>
                  </a:schemeClr>
                </a:solidFill>
              </a:rPr>
            </a:br>
            <a:br>
              <a:rPr lang="sl-SI" sz="3200" b="1" dirty="0">
                <a:solidFill>
                  <a:schemeClr val="accent6">
                    <a:lumMod val="20000"/>
                    <a:lumOff val="80000"/>
                  </a:schemeClr>
                </a:solidFill>
              </a:rPr>
            </a:br>
            <a:r>
              <a:rPr lang="sl-SI" sz="3200" b="1" dirty="0">
                <a:solidFill>
                  <a:schemeClr val="accent6">
                    <a:lumMod val="20000"/>
                    <a:lumOff val="80000"/>
                  </a:schemeClr>
                </a:solidFill>
              </a:rPr>
              <a:t> </a:t>
            </a:r>
            <a:br>
              <a:rPr lang="sl-SI" sz="3200" b="1" dirty="0">
                <a:solidFill>
                  <a:schemeClr val="accent6">
                    <a:lumMod val="20000"/>
                    <a:lumOff val="80000"/>
                  </a:schemeClr>
                </a:solidFill>
              </a:rPr>
            </a:br>
            <a:br>
              <a:rPr lang="sl-SI" sz="3200" b="1" dirty="0">
                <a:solidFill>
                  <a:schemeClr val="accent6">
                    <a:lumMod val="20000"/>
                    <a:lumOff val="80000"/>
                  </a:schemeClr>
                </a:solidFill>
              </a:rPr>
            </a:br>
            <a:br>
              <a:rPr lang="sl-SI" sz="3200" b="1" dirty="0">
                <a:solidFill>
                  <a:schemeClr val="accent6">
                    <a:lumMod val="20000"/>
                    <a:lumOff val="80000"/>
                  </a:schemeClr>
                </a:solidFill>
              </a:rPr>
            </a:br>
            <a:r>
              <a:rPr lang="sl-SI" sz="2400" b="1" dirty="0">
                <a:solidFill>
                  <a:schemeClr val="accent6">
                    <a:lumMod val="20000"/>
                    <a:lumOff val="80000"/>
                  </a:schemeClr>
                </a:solidFill>
              </a:rPr>
              <a:t>Stebla olesenelih rastlin rastejo z rastnim vršičkom, ki je pozimi zaščiten v notranjosti popka. </a:t>
            </a:r>
            <a:br>
              <a:rPr lang="sl-SI" sz="2400" b="1" dirty="0">
                <a:solidFill>
                  <a:schemeClr val="accent6">
                    <a:lumMod val="20000"/>
                    <a:lumOff val="80000"/>
                  </a:schemeClr>
                </a:solidFill>
              </a:rPr>
            </a:br>
            <a:r>
              <a:rPr lang="sl-SI" sz="2400" b="1" dirty="0">
                <a:solidFill>
                  <a:schemeClr val="accent6">
                    <a:lumMod val="20000"/>
                    <a:lumOff val="80000"/>
                  </a:schemeClr>
                </a:solidFill>
              </a:rPr>
              <a:t>Popku rečemo tudi brst. </a:t>
            </a:r>
            <a:br>
              <a:rPr lang="sl-SI" sz="2400" b="1" dirty="0">
                <a:solidFill>
                  <a:schemeClr val="accent6">
                    <a:lumMod val="20000"/>
                    <a:lumOff val="80000"/>
                  </a:schemeClr>
                </a:solidFill>
              </a:rPr>
            </a:br>
            <a:r>
              <a:rPr lang="sl-SI" sz="2400" b="1" dirty="0">
                <a:solidFill>
                  <a:schemeClr val="accent6">
                    <a:lumMod val="20000"/>
                    <a:lumOff val="80000"/>
                  </a:schemeClr>
                </a:solidFill>
              </a:rPr>
              <a:t>Spomladi se začne rast, rastni vršiček se poveča in drevo razvije nove vejice, liste in cvetove.</a:t>
            </a:r>
            <a:br>
              <a:rPr lang="sl-SI" sz="2400" b="1" dirty="0">
                <a:solidFill>
                  <a:schemeClr val="accent6">
                    <a:lumMod val="20000"/>
                    <a:lumOff val="80000"/>
                  </a:schemeClr>
                </a:solidFill>
              </a:rPr>
            </a:br>
            <a:endParaRPr lang="sl-SI" sz="2400" b="1" dirty="0">
              <a:solidFill>
                <a:srgbClr val="C00000"/>
              </a:solidFill>
            </a:endParaRPr>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415511" y="1514636"/>
            <a:ext cx="5656998" cy="3746843"/>
          </a:xfrm>
          <a:prstGeom prst="rect">
            <a:avLst/>
          </a:prstGeom>
        </p:spPr>
      </p:pic>
      <p:sp>
        <p:nvSpPr>
          <p:cNvPr id="5" name="PoljeZBesedilom 4"/>
          <p:cNvSpPr txBox="1"/>
          <p:nvPr/>
        </p:nvSpPr>
        <p:spPr>
          <a:xfrm>
            <a:off x="9376739" y="1750776"/>
            <a:ext cx="1937255" cy="2862322"/>
          </a:xfrm>
          <a:prstGeom prst="rect">
            <a:avLst/>
          </a:prstGeom>
          <a:noFill/>
        </p:spPr>
        <p:txBody>
          <a:bodyPr wrap="square" rtlCol="0">
            <a:spAutoFit/>
          </a:bodyPr>
          <a:lstStyle/>
          <a:p>
            <a:pPr algn="ctr"/>
            <a:r>
              <a:rPr lang="sl-SI" sz="2000" b="1" dirty="0">
                <a:solidFill>
                  <a:schemeClr val="accent1">
                    <a:lumMod val="20000"/>
                    <a:lumOff val="80000"/>
                  </a:schemeClr>
                </a:solidFill>
              </a:rPr>
              <a:t>KONČNI POPEK</a:t>
            </a:r>
          </a:p>
          <a:p>
            <a:pPr algn="ctr"/>
            <a:r>
              <a:rPr lang="sl-SI" sz="2000" b="1" dirty="0">
                <a:solidFill>
                  <a:schemeClr val="accent1">
                    <a:lumMod val="20000"/>
                    <a:lumOff val="80000"/>
                  </a:schemeClr>
                </a:solidFill>
              </a:rPr>
              <a:t>ali </a:t>
            </a:r>
          </a:p>
          <a:p>
            <a:pPr algn="ctr"/>
            <a:r>
              <a:rPr lang="sl-SI" sz="2000" b="1" dirty="0">
                <a:solidFill>
                  <a:schemeClr val="accent1">
                    <a:lumMod val="20000"/>
                    <a:lumOff val="80000"/>
                  </a:schemeClr>
                </a:solidFill>
              </a:rPr>
              <a:t>TEMENSKI POPEK</a:t>
            </a:r>
          </a:p>
          <a:p>
            <a:pPr algn="ctr"/>
            <a:endParaRPr lang="sl-SI" sz="2000" b="1" dirty="0">
              <a:solidFill>
                <a:schemeClr val="accent1">
                  <a:lumMod val="20000"/>
                  <a:lumOff val="80000"/>
                </a:schemeClr>
              </a:solidFill>
            </a:endParaRPr>
          </a:p>
          <a:p>
            <a:pPr algn="ctr"/>
            <a:r>
              <a:rPr lang="sl-SI" sz="2000" b="1" dirty="0">
                <a:solidFill>
                  <a:schemeClr val="accent1">
                    <a:lumMod val="20000"/>
                    <a:lumOff val="80000"/>
                  </a:schemeClr>
                </a:solidFill>
              </a:rPr>
              <a:t>STRANSKI POPKI</a:t>
            </a:r>
          </a:p>
          <a:p>
            <a:pPr algn="ctr"/>
            <a:endParaRPr lang="sl-SI" sz="2000" b="1" dirty="0">
              <a:solidFill>
                <a:schemeClr val="accent1">
                  <a:lumMod val="20000"/>
                  <a:lumOff val="80000"/>
                </a:schemeClr>
              </a:solidFill>
            </a:endParaRPr>
          </a:p>
          <a:p>
            <a:pPr algn="ctr"/>
            <a:endParaRPr lang="sl-SI" sz="2000" b="1" dirty="0">
              <a:solidFill>
                <a:schemeClr val="accent1">
                  <a:lumMod val="20000"/>
                  <a:lumOff val="80000"/>
                </a:schemeClr>
              </a:solidFill>
            </a:endParaRPr>
          </a:p>
          <a:p>
            <a:pPr algn="ctr"/>
            <a:r>
              <a:rPr lang="sl-SI" sz="2000" b="1" dirty="0">
                <a:solidFill>
                  <a:schemeClr val="accent1">
                    <a:lumMod val="20000"/>
                    <a:lumOff val="80000"/>
                  </a:schemeClr>
                </a:solidFill>
              </a:rPr>
              <a:t>VEJICA</a:t>
            </a:r>
          </a:p>
        </p:txBody>
      </p:sp>
      <p:cxnSp>
        <p:nvCxnSpPr>
          <p:cNvPr id="8" name="Raven puščični povezovalnik 7"/>
          <p:cNvCxnSpPr/>
          <p:nvPr/>
        </p:nvCxnSpPr>
        <p:spPr>
          <a:xfrm flipH="1" flipV="1">
            <a:off x="7332720" y="1678675"/>
            <a:ext cx="2391309" cy="655093"/>
          </a:xfrm>
          <a:prstGeom prst="straightConnector1">
            <a:avLst/>
          </a:prstGeom>
          <a:ln w="38100">
            <a:solidFill>
              <a:srgbClr val="99FF33"/>
            </a:solidFill>
            <a:tailEnd type="triangle"/>
          </a:ln>
        </p:spPr>
        <p:style>
          <a:lnRef idx="1">
            <a:schemeClr val="accent1"/>
          </a:lnRef>
          <a:fillRef idx="0">
            <a:schemeClr val="accent1"/>
          </a:fillRef>
          <a:effectRef idx="0">
            <a:schemeClr val="accent1"/>
          </a:effectRef>
          <a:fontRef idx="minor">
            <a:schemeClr val="tx1"/>
          </a:fontRef>
        </p:style>
      </p:cxnSp>
      <p:cxnSp>
        <p:nvCxnSpPr>
          <p:cNvPr id="10" name="Raven puščični povezovalnik 9"/>
          <p:cNvCxnSpPr/>
          <p:nvPr/>
        </p:nvCxnSpPr>
        <p:spPr>
          <a:xfrm flipH="1" flipV="1">
            <a:off x="7642746" y="2456597"/>
            <a:ext cx="1774209" cy="1023582"/>
          </a:xfrm>
          <a:prstGeom prst="straightConnector1">
            <a:avLst/>
          </a:prstGeom>
          <a:ln w="38100">
            <a:solidFill>
              <a:srgbClr val="99FF3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Raven puščični povezovalnik 13"/>
          <p:cNvCxnSpPr/>
          <p:nvPr/>
        </p:nvCxnSpPr>
        <p:spPr>
          <a:xfrm flipH="1">
            <a:off x="7244010" y="4380931"/>
            <a:ext cx="2568730" cy="0"/>
          </a:xfrm>
          <a:prstGeom prst="straightConnector1">
            <a:avLst/>
          </a:prstGeom>
          <a:ln w="38100">
            <a:solidFill>
              <a:srgbClr val="99FF33"/>
            </a:solidFill>
            <a:tailEnd type="triangle"/>
          </a:ln>
        </p:spPr>
        <p:style>
          <a:lnRef idx="1">
            <a:schemeClr val="accent1"/>
          </a:lnRef>
          <a:fillRef idx="0">
            <a:schemeClr val="accent1"/>
          </a:fillRef>
          <a:effectRef idx="0">
            <a:schemeClr val="accent1"/>
          </a:effectRef>
          <a:fontRef idx="minor">
            <a:schemeClr val="tx1"/>
          </a:fontRef>
        </p:style>
      </p:cxnSp>
      <p:pic>
        <p:nvPicPr>
          <p:cNvPr id="9" name="Slika 8">
            <a:extLst>
              <a:ext uri="{FF2B5EF4-FFF2-40B4-BE49-F238E27FC236}">
                <a16:creationId xmlns:a16="http://schemas.microsoft.com/office/drawing/2014/main" id="{9D4A7CB3-7BB9-4771-AAEE-89AECF274DF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1580" cy="820420"/>
          </a:xfrm>
          <a:prstGeom prst="rect">
            <a:avLst/>
          </a:prstGeom>
          <a:noFill/>
          <a:ln>
            <a:noFill/>
          </a:ln>
        </p:spPr>
      </p:pic>
    </p:spTree>
    <p:extLst>
      <p:ext uri="{BB962C8B-B14F-4D97-AF65-F5344CB8AC3E}">
        <p14:creationId xmlns:p14="http://schemas.microsoft.com/office/powerpoint/2010/main" val="919966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0"/>
              </a:schemeClr>
            </a:gs>
            <a:gs pos="100000">
              <a:srgbClr val="669900"/>
            </a:gs>
          </a:gsLst>
          <a:lin ang="5400000" scaled="1"/>
          <a:tileRect/>
        </a:grad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1522572" y="1327078"/>
            <a:ext cx="9144000" cy="4738791"/>
          </a:xfrm>
        </p:spPr>
        <p:txBody>
          <a:bodyPr>
            <a:normAutofit/>
          </a:bodyPr>
          <a:lstStyle/>
          <a:p>
            <a:br>
              <a:rPr lang="sl-SI" sz="4000" b="1" dirty="0">
                <a:solidFill>
                  <a:schemeClr val="accent6">
                    <a:lumMod val="20000"/>
                    <a:lumOff val="80000"/>
                  </a:schemeClr>
                </a:solidFill>
              </a:rPr>
            </a:br>
            <a:br>
              <a:rPr lang="sl-SI" sz="4000" b="1" dirty="0">
                <a:solidFill>
                  <a:schemeClr val="accent6">
                    <a:lumMod val="20000"/>
                    <a:lumOff val="80000"/>
                  </a:schemeClr>
                </a:solidFill>
              </a:rPr>
            </a:br>
            <a:endParaRPr lang="sl-SI" sz="4000" b="1" dirty="0">
              <a:solidFill>
                <a:srgbClr val="C00000"/>
              </a:solidFill>
            </a:endParaRPr>
          </a:p>
        </p:txBody>
      </p:sp>
      <p:pic>
        <p:nvPicPr>
          <p:cNvPr id="3" name="Slika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206" y="966957"/>
            <a:ext cx="3645603" cy="5459031"/>
          </a:xfrm>
          <a:prstGeom prst="rect">
            <a:avLst/>
          </a:prstGeom>
        </p:spPr>
      </p:pic>
      <p:pic>
        <p:nvPicPr>
          <p:cNvPr id="4" name="Slika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9334" y="966956"/>
            <a:ext cx="3648459" cy="5459031"/>
          </a:xfrm>
          <a:prstGeom prst="rect">
            <a:avLst/>
          </a:prstGeom>
        </p:spPr>
      </p:pic>
      <p:sp>
        <p:nvSpPr>
          <p:cNvPr id="5" name="PoljeZBesedilom 4"/>
          <p:cNvSpPr txBox="1"/>
          <p:nvPr/>
        </p:nvSpPr>
        <p:spPr>
          <a:xfrm>
            <a:off x="4736619" y="1356525"/>
            <a:ext cx="2715905" cy="4401205"/>
          </a:xfrm>
          <a:prstGeom prst="rect">
            <a:avLst/>
          </a:prstGeom>
          <a:noFill/>
        </p:spPr>
        <p:txBody>
          <a:bodyPr wrap="square" rtlCol="0">
            <a:spAutoFit/>
          </a:bodyPr>
          <a:lstStyle/>
          <a:p>
            <a:pPr algn="ctr"/>
            <a:r>
              <a:rPr lang="sl-SI" sz="2800" dirty="0">
                <a:solidFill>
                  <a:srgbClr val="99FF33"/>
                </a:solidFill>
              </a:rPr>
              <a:t>PRAVI LISTI</a:t>
            </a:r>
          </a:p>
          <a:p>
            <a:pPr algn="ctr"/>
            <a:endParaRPr lang="sl-SI" sz="2800" dirty="0">
              <a:solidFill>
                <a:srgbClr val="99FF33"/>
              </a:solidFill>
            </a:endParaRPr>
          </a:p>
          <a:p>
            <a:pPr algn="ctr"/>
            <a:endParaRPr lang="sl-SI" sz="2800" dirty="0">
              <a:solidFill>
                <a:srgbClr val="99FF33"/>
              </a:solidFill>
            </a:endParaRPr>
          </a:p>
          <a:p>
            <a:pPr algn="ctr"/>
            <a:r>
              <a:rPr lang="sl-SI" sz="2800" dirty="0">
                <a:solidFill>
                  <a:srgbClr val="99FF33"/>
                </a:solidFill>
              </a:rPr>
              <a:t>NOTRANJI LUSKOLISTI</a:t>
            </a:r>
          </a:p>
          <a:p>
            <a:pPr algn="ctr"/>
            <a:endParaRPr lang="sl-SI" sz="2800" dirty="0">
              <a:solidFill>
                <a:srgbClr val="99FF33"/>
              </a:solidFill>
            </a:endParaRPr>
          </a:p>
          <a:p>
            <a:pPr algn="ctr"/>
            <a:endParaRPr lang="sl-SI" sz="2800" dirty="0">
              <a:solidFill>
                <a:srgbClr val="99FF33"/>
              </a:solidFill>
            </a:endParaRPr>
          </a:p>
          <a:p>
            <a:pPr algn="ctr"/>
            <a:endParaRPr lang="sl-SI" sz="2800" dirty="0">
              <a:solidFill>
                <a:srgbClr val="99FF33"/>
              </a:solidFill>
            </a:endParaRPr>
          </a:p>
          <a:p>
            <a:pPr algn="ctr"/>
            <a:r>
              <a:rPr lang="sl-SI" sz="2800" dirty="0">
                <a:solidFill>
                  <a:srgbClr val="99FF33"/>
                </a:solidFill>
              </a:rPr>
              <a:t>ZUNANJI LUSKOLISTI</a:t>
            </a:r>
          </a:p>
        </p:txBody>
      </p:sp>
      <p:cxnSp>
        <p:nvCxnSpPr>
          <p:cNvPr id="7" name="Raven puščični povezovalnik 6"/>
          <p:cNvCxnSpPr/>
          <p:nvPr/>
        </p:nvCxnSpPr>
        <p:spPr>
          <a:xfrm flipV="1">
            <a:off x="7018113" y="3975654"/>
            <a:ext cx="2030353" cy="1278734"/>
          </a:xfrm>
          <a:prstGeom prst="straightConnector1">
            <a:avLst/>
          </a:prstGeom>
          <a:ln w="38100">
            <a:solidFill>
              <a:srgbClr val="99FF33"/>
            </a:solidFill>
            <a:tailEnd type="triangle"/>
          </a:ln>
        </p:spPr>
        <p:style>
          <a:lnRef idx="1">
            <a:schemeClr val="accent1"/>
          </a:lnRef>
          <a:fillRef idx="0">
            <a:schemeClr val="accent1"/>
          </a:fillRef>
          <a:effectRef idx="0">
            <a:schemeClr val="accent1"/>
          </a:effectRef>
          <a:fontRef idx="minor">
            <a:schemeClr val="tx1"/>
          </a:fontRef>
        </p:style>
      </p:cxnSp>
      <p:cxnSp>
        <p:nvCxnSpPr>
          <p:cNvPr id="9" name="Raven puščični povezovalnik 8"/>
          <p:cNvCxnSpPr/>
          <p:nvPr/>
        </p:nvCxnSpPr>
        <p:spPr>
          <a:xfrm flipH="1" flipV="1">
            <a:off x="2885163" y="4817659"/>
            <a:ext cx="2283012" cy="436729"/>
          </a:xfrm>
          <a:prstGeom prst="straightConnector1">
            <a:avLst/>
          </a:prstGeom>
          <a:ln w="38100">
            <a:solidFill>
              <a:srgbClr val="99FF33"/>
            </a:solidFill>
            <a:tailEnd type="triangle"/>
          </a:ln>
        </p:spPr>
        <p:style>
          <a:lnRef idx="1">
            <a:schemeClr val="accent1"/>
          </a:lnRef>
          <a:fillRef idx="0">
            <a:schemeClr val="accent1"/>
          </a:fillRef>
          <a:effectRef idx="0">
            <a:schemeClr val="accent1"/>
          </a:effectRef>
          <a:fontRef idx="minor">
            <a:schemeClr val="tx1"/>
          </a:fontRef>
        </p:style>
      </p:cxnSp>
      <p:cxnSp>
        <p:nvCxnSpPr>
          <p:cNvPr id="11" name="Raven puščični povezovalnik 10"/>
          <p:cNvCxnSpPr/>
          <p:nvPr/>
        </p:nvCxnSpPr>
        <p:spPr>
          <a:xfrm flipV="1">
            <a:off x="7018113" y="1705970"/>
            <a:ext cx="2634690" cy="1337481"/>
          </a:xfrm>
          <a:prstGeom prst="straightConnector1">
            <a:avLst/>
          </a:prstGeom>
          <a:ln w="38100">
            <a:solidFill>
              <a:srgbClr val="99FF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Raven puščični povezovalnik 14"/>
          <p:cNvCxnSpPr/>
          <p:nvPr/>
        </p:nvCxnSpPr>
        <p:spPr>
          <a:xfrm flipH="1">
            <a:off x="2975212" y="3043451"/>
            <a:ext cx="2192963" cy="395785"/>
          </a:xfrm>
          <a:prstGeom prst="straightConnector1">
            <a:avLst/>
          </a:prstGeom>
          <a:ln w="38100">
            <a:solidFill>
              <a:srgbClr val="99FF33"/>
            </a:solidFill>
            <a:tailEnd type="triangle"/>
          </a:ln>
        </p:spPr>
        <p:style>
          <a:lnRef idx="1">
            <a:schemeClr val="accent1"/>
          </a:lnRef>
          <a:fillRef idx="0">
            <a:schemeClr val="accent1"/>
          </a:fillRef>
          <a:effectRef idx="0">
            <a:schemeClr val="accent1"/>
          </a:effectRef>
          <a:fontRef idx="minor">
            <a:schemeClr val="tx1"/>
          </a:fontRef>
        </p:style>
      </p:cxnSp>
      <p:cxnSp>
        <p:nvCxnSpPr>
          <p:cNvPr id="17" name="Raven puščični povezovalnik 16"/>
          <p:cNvCxnSpPr/>
          <p:nvPr/>
        </p:nvCxnSpPr>
        <p:spPr>
          <a:xfrm flipH="1">
            <a:off x="2976106" y="1654078"/>
            <a:ext cx="2192069" cy="545910"/>
          </a:xfrm>
          <a:prstGeom prst="straightConnector1">
            <a:avLst/>
          </a:prstGeom>
          <a:ln w="38100">
            <a:solidFill>
              <a:srgbClr val="99FF33"/>
            </a:solidFill>
            <a:tailEnd type="triangle"/>
          </a:ln>
        </p:spPr>
        <p:style>
          <a:lnRef idx="1">
            <a:schemeClr val="accent1"/>
          </a:lnRef>
          <a:fillRef idx="0">
            <a:schemeClr val="accent1"/>
          </a:fillRef>
          <a:effectRef idx="0">
            <a:schemeClr val="accent1"/>
          </a:effectRef>
          <a:fontRef idx="minor">
            <a:schemeClr val="tx1"/>
          </a:fontRef>
        </p:style>
      </p:cxnSp>
      <p:sp>
        <p:nvSpPr>
          <p:cNvPr id="18" name="PoljeZBesedilom 17"/>
          <p:cNvSpPr txBox="1"/>
          <p:nvPr/>
        </p:nvSpPr>
        <p:spPr>
          <a:xfrm>
            <a:off x="3947925" y="113494"/>
            <a:ext cx="4293292" cy="584775"/>
          </a:xfrm>
          <a:prstGeom prst="rect">
            <a:avLst/>
          </a:prstGeom>
          <a:noFill/>
        </p:spPr>
        <p:txBody>
          <a:bodyPr wrap="square" rtlCol="0">
            <a:spAutoFit/>
          </a:bodyPr>
          <a:lstStyle/>
          <a:p>
            <a:pPr algn="ctr"/>
            <a:r>
              <a:rPr lang="sl-SI" sz="3200" dirty="0">
                <a:solidFill>
                  <a:schemeClr val="accent1">
                    <a:lumMod val="20000"/>
                    <a:lumOff val="80000"/>
                  </a:schemeClr>
                </a:solidFill>
              </a:rPr>
              <a:t>KAJ SE SKRIVA V POPKU?</a:t>
            </a:r>
          </a:p>
        </p:txBody>
      </p:sp>
      <p:pic>
        <p:nvPicPr>
          <p:cNvPr id="12" name="Slika 11">
            <a:extLst>
              <a:ext uri="{FF2B5EF4-FFF2-40B4-BE49-F238E27FC236}">
                <a16:creationId xmlns:a16="http://schemas.microsoft.com/office/drawing/2014/main" id="{8BE24AA6-8D8C-42B8-837A-BACE9A7097D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1580" cy="820420"/>
          </a:xfrm>
          <a:prstGeom prst="rect">
            <a:avLst/>
          </a:prstGeom>
          <a:noFill/>
          <a:ln>
            <a:noFill/>
          </a:ln>
        </p:spPr>
      </p:pic>
    </p:spTree>
    <p:extLst>
      <p:ext uri="{BB962C8B-B14F-4D97-AF65-F5344CB8AC3E}">
        <p14:creationId xmlns:p14="http://schemas.microsoft.com/office/powerpoint/2010/main" val="511466061"/>
      </p:ext>
    </p:extLst>
  </p:cSld>
  <p:clrMapOvr>
    <a:masterClrMapping/>
  </p:clrMapOvr>
</p:sld>
</file>

<file path=ppt/theme/theme1.xml><?xml version="1.0" encoding="utf-8"?>
<a:theme xmlns:a="http://schemas.openxmlformats.org/drawingml/2006/main" name="Office Theme">
  <a:themeElements>
    <a:clrScheme name="Officeova 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ova t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ova 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364C9994DDD1B4998DEE5017936F8AE" ma:contentTypeVersion="7" ma:contentTypeDescription="Ustvari nov dokument." ma:contentTypeScope="" ma:versionID="d1bd740cd79c43e05187737e7ac497d4">
  <xsd:schema xmlns:xsd="http://www.w3.org/2001/XMLSchema" xmlns:xs="http://www.w3.org/2001/XMLSchema" xmlns:p="http://schemas.microsoft.com/office/2006/metadata/properties" xmlns:ns2="ad77ee62-bb45-48e0-8476-4307ae7a337e" targetNamespace="http://schemas.microsoft.com/office/2006/metadata/properties" ma:root="true" ma:fieldsID="6297f3496f01ba551e5d78298cfb4491" ns2:_="">
    <xsd:import namespace="ad77ee62-bb45-48e0-8476-4307ae7a337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77ee62-bb45-48e0-8476-4307ae7a33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EBDE83-B6E6-4EF1-BB3C-8D4FA84CCEF4}">
  <ds:schemaRefs>
    <ds:schemaRef ds:uri="http://schemas.microsoft.com/office/2006/documentManagement/types"/>
    <ds:schemaRef ds:uri="http://www.w3.org/XML/1998/namespace"/>
    <ds:schemaRef ds:uri="http://purl.org/dc/elements/1.1/"/>
    <ds:schemaRef ds:uri="http://purl.org/dc/dcmitype/"/>
    <ds:schemaRef ds:uri="http://purl.org/dc/terms/"/>
    <ds:schemaRef ds:uri="http://schemas.microsoft.com/office/infopath/2007/PartnerControls"/>
    <ds:schemaRef ds:uri="http://schemas.openxmlformats.org/package/2006/metadata/core-properties"/>
    <ds:schemaRef ds:uri="ad77ee62-bb45-48e0-8476-4307ae7a337e"/>
    <ds:schemaRef ds:uri="http://schemas.microsoft.com/office/2006/metadata/properties"/>
  </ds:schemaRefs>
</ds:datastoreItem>
</file>

<file path=customXml/itemProps2.xml><?xml version="1.0" encoding="utf-8"?>
<ds:datastoreItem xmlns:ds="http://schemas.openxmlformats.org/officeDocument/2006/customXml" ds:itemID="{29778B30-FE29-49F2-9C55-2A0AE55C426A}">
  <ds:schemaRefs>
    <ds:schemaRef ds:uri="http://schemas.microsoft.com/sharepoint/v3/contenttype/forms"/>
  </ds:schemaRefs>
</ds:datastoreItem>
</file>

<file path=customXml/itemProps3.xml><?xml version="1.0" encoding="utf-8"?>
<ds:datastoreItem xmlns:ds="http://schemas.openxmlformats.org/officeDocument/2006/customXml" ds:itemID="{344F48C7-80E1-4F37-9053-CAA37F088501}"/>
</file>

<file path=docProps/app.xml><?xml version="1.0" encoding="utf-8"?>
<Properties xmlns="http://schemas.openxmlformats.org/officeDocument/2006/extended-properties" xmlns:vt="http://schemas.openxmlformats.org/officeDocument/2006/docPropsVTypes">
  <Template/>
  <TotalTime>1848</TotalTime>
  <Words>1338</Words>
  <Application>Microsoft Office PowerPoint</Application>
  <PresentationFormat>Širokozaslonsko</PresentationFormat>
  <Paragraphs>135</Paragraphs>
  <Slides>20</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20</vt:i4>
      </vt:variant>
    </vt:vector>
  </HeadingPairs>
  <TitlesOfParts>
    <vt:vector size="24" baseType="lpstr">
      <vt:lpstr>Arial</vt:lpstr>
      <vt:lpstr>Calibri</vt:lpstr>
      <vt:lpstr>Calibri Light</vt:lpstr>
      <vt:lpstr>Office Theme</vt:lpstr>
      <vt:lpstr>KAJ SE SKRIVA V POPKU -  PA NE V TVOJEM</vt:lpstr>
      <vt:lpstr>Ogledovali si bomo popke. Ne, ne naše. Takšne:</vt:lpstr>
      <vt:lpstr>Najprej gremo malo naokoli ….</vt:lpstr>
      <vt:lpstr>Koliko letnih časov poznamo?    Kako vemo kdaj se je začela pomlad?      Pomlad se začne 21. marca. Vendar kakšno leto rastline ozelenijo prej, drugo leto pa lahko ozelenijo kasneje. Razlogi so različni in so povezani predvsem z vremenskimi razmerami. Zato sadjarji in kmetovalci uporabljajo svoj, bolj natančen razpored letnih časov, ki se ozira na rastline in ne na datum.</vt:lpstr>
      <vt:lpstr>Pregled letnih časov, ki ga uporabljajo kmetovalci in razporeditev letnih časov, kot jih uporabljajo na Japonskem</vt:lpstr>
      <vt:lpstr>Pojav pomladi je povezan tudi z olistanjem dreves. Že naši predniki so ugotovili, da se to ne zgodi vedno ob istem datumu. Zato so začeli opazovati različne rastline in beležiti kdaj in kako se spomladi razvijajo. Ugotovili so, da se določeni pojavi ne pojavijo vedno ob istem času, so pa vedno v enakem zaporedju. Tako so izdelali fenološke koledarje.              </vt:lpstr>
      <vt:lpstr>Za različne rastline so značilne zaporedne faze razvoja: tako pri jablani ločimo:  zimsko mirovanje, brstenje - nabrekanje brstov, zeleni vršički: mišje uho – posamezni lističi se začnejo razvijati, zeleni popek, rdeči, rožnati popek, balonski stadij, začetek cvetenja – odprt je prvi sredinski cvet, cvetenje, staranje cvetov, konec cvetenja, razvoj plodov</vt:lpstr>
      <vt:lpstr>Kaj je popek ali brst?       Stebla olesenelih rastlin rastejo z rastnim vršičkom, ki je pozimi zaščiten v notranjosti popka.  Popku rečemo tudi brst.  Spomladi se začne rast, rastni vršiček se poveča in drevo razvije nove vejice, liste in cvetove. </vt:lpstr>
      <vt:lpstr>  </vt:lpstr>
      <vt:lpstr>V popku te lahko čaka presenečenje. Poleg zelenih listov so lahko prisotni tudi cvetovi. Steblo nosi liste in cvetove, zato ločimo cvetne in listne popke. </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KAJ SE SKRIVA V POPKU -  PA NE V TVOJEM</dc:title>
  <dc:creator>monika luma</dc:creator>
  <cp:lastModifiedBy>Irena Kokalj CSOD</cp:lastModifiedBy>
  <cp:revision>67</cp:revision>
  <dcterms:created xsi:type="dcterms:W3CDTF">2020-04-08T20:28:27Z</dcterms:created>
  <dcterms:modified xsi:type="dcterms:W3CDTF">2020-04-15T17:12:02Z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0x010100F364C9994DDD1B4998DEE5017936F8AE</vt:lpwstr>
  </property>
</Properties>
</file>