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78" r:id="rId4"/>
    <p:sldId id="279" r:id="rId5"/>
    <p:sldId id="280" r:id="rId6"/>
    <p:sldId id="281" r:id="rId7"/>
    <p:sldId id="263" r:id="rId8"/>
    <p:sldId id="266" r:id="rId9"/>
    <p:sldId id="276" r:id="rId10"/>
    <p:sldId id="282" r:id="rId11"/>
    <p:sldId id="283" r:id="rId12"/>
    <p:sldId id="270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4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0263F-7F96-4BE8-B771-89987BBD29C4}" type="datetimeFigureOut">
              <a:rPr lang="en-GB" smtClean="0"/>
              <a:pPr/>
              <a:t>18/01/2013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B037A-3659-4EB4-8AA1-957ABE8DA9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49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E07F-64BE-4D89-ADA3-42B2AC171639}" type="datetimeFigureOut">
              <a:rPr lang="en-GB" smtClean="0"/>
              <a:pPr/>
              <a:t>18/01/2013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097A-9DA1-44F1-BBFE-D1E19D3FB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E07F-64BE-4D89-ADA3-42B2AC171639}" type="datetimeFigureOut">
              <a:rPr lang="en-GB" smtClean="0"/>
              <a:pPr/>
              <a:t>18/01/2013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097A-9DA1-44F1-BBFE-D1E19D3FB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E07F-64BE-4D89-ADA3-42B2AC171639}" type="datetimeFigureOut">
              <a:rPr lang="en-GB" smtClean="0"/>
              <a:pPr/>
              <a:t>18/01/2013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097A-9DA1-44F1-BBFE-D1E19D3FB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E07F-64BE-4D89-ADA3-42B2AC171639}" type="datetimeFigureOut">
              <a:rPr lang="en-GB" smtClean="0"/>
              <a:pPr/>
              <a:t>18/01/2013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097A-9DA1-44F1-BBFE-D1E19D3FB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E07F-64BE-4D89-ADA3-42B2AC171639}" type="datetimeFigureOut">
              <a:rPr lang="en-GB" smtClean="0"/>
              <a:pPr/>
              <a:t>18/01/2013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097A-9DA1-44F1-BBFE-D1E19D3FB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E07F-64BE-4D89-ADA3-42B2AC171639}" type="datetimeFigureOut">
              <a:rPr lang="en-GB" smtClean="0"/>
              <a:pPr/>
              <a:t>18/01/2013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097A-9DA1-44F1-BBFE-D1E19D3FB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E07F-64BE-4D89-ADA3-42B2AC171639}" type="datetimeFigureOut">
              <a:rPr lang="en-GB" smtClean="0"/>
              <a:pPr/>
              <a:t>18/01/2013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097A-9DA1-44F1-BBFE-D1E19D3FB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E07F-64BE-4D89-ADA3-42B2AC171639}" type="datetimeFigureOut">
              <a:rPr lang="en-GB" smtClean="0"/>
              <a:pPr/>
              <a:t>18/01/2013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097A-9DA1-44F1-BBFE-D1E19D3FB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E07F-64BE-4D89-ADA3-42B2AC171639}" type="datetimeFigureOut">
              <a:rPr lang="en-GB" smtClean="0"/>
              <a:pPr/>
              <a:t>18/01/2013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097A-9DA1-44F1-BBFE-D1E19D3FB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E07F-64BE-4D89-ADA3-42B2AC171639}" type="datetimeFigureOut">
              <a:rPr lang="en-GB" smtClean="0"/>
              <a:pPr/>
              <a:t>18/01/2013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097A-9DA1-44F1-BBFE-D1E19D3FB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E07F-64BE-4D89-ADA3-42B2AC171639}" type="datetimeFigureOut">
              <a:rPr lang="en-GB" smtClean="0"/>
              <a:pPr/>
              <a:t>18/01/2013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097A-9DA1-44F1-BBFE-D1E19D3FB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E07F-64BE-4D89-ADA3-42B2AC171639}" type="datetimeFigureOut">
              <a:rPr lang="en-GB" smtClean="0"/>
              <a:pPr/>
              <a:t>18/01/2013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2097A-9DA1-44F1-BBFE-D1E19D3FBF8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SC\Documents\Real World Learning Network\Website\Designs\RWL Logo\RWL Logo (High Re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70434"/>
            <a:ext cx="79708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071688" y="1071563"/>
            <a:ext cx="5019675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42938" y="2214563"/>
            <a:ext cx="8143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>
                <a:latin typeface="Calibri" pitchFamily="34" charset="0"/>
                <a:cs typeface="Calibri" pitchFamily="34" charset="0"/>
              </a:rPr>
              <a:t>Ambition to create and grow a network of Real World Learning practitioners across Europe.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>
                <a:latin typeface="Calibri" pitchFamily="34" charset="0"/>
                <a:cs typeface="Calibri" pitchFamily="34" charset="0"/>
              </a:rPr>
              <a:t>   Seven members of consortium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>
                <a:latin typeface="Calibri" pitchFamily="34" charset="0"/>
                <a:cs typeface="Calibri" pitchFamily="34" charset="0"/>
              </a:rPr>
              <a:t>   Aim to grow network by at least 10 members each year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>
                <a:latin typeface="Calibri" pitchFamily="34" charset="0"/>
                <a:cs typeface="Calibri" pitchFamily="34" charset="0"/>
              </a:rPr>
              <a:t>   Agree formal network by end of project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>
                <a:latin typeface="Calibri" pitchFamily="34" charset="0"/>
                <a:cs typeface="Calibri" pitchFamily="34" charset="0"/>
              </a:rPr>
              <a:t>   Virtual and physical network established</a:t>
            </a:r>
          </a:p>
        </p:txBody>
      </p:sp>
      <p:pic>
        <p:nvPicPr>
          <p:cNvPr id="16388" name="Picture 10" descr="C:\Users\FSC\Documents\Real World Learning Network\Website\Designs\Header Footer\Header (25mm)\RWL Header 25mm (High Res - CMY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0"/>
            <a:ext cx="7358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C:\Users\FSC\Documents\Real World Learning Network\Website\Designs\RWL Logo\RWL Logo (High Re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980728"/>
            <a:ext cx="338437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RWL Network</a:t>
            </a:r>
            <a:endParaRPr lang="en-GB" sz="3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928688" y="2000250"/>
            <a:ext cx="77866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Contributing to Working Groups (2012-2013)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  Attending European RWL Seminars (1 per year)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  Contributing good practice case studies (ongoing)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  Developing new partnerships (ongoing)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  Promoting your message (ongoing)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  Linking initiative (ongoing)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  Other...</a:t>
            </a:r>
          </a:p>
        </p:txBody>
      </p:sp>
      <p:pic>
        <p:nvPicPr>
          <p:cNvPr id="17411" name="Picture 10" descr="C:\Users\FSC\Documents\Real World Learning Network\Website\Designs\Header Footer\Header (25mm)\RWL Header 25mm (High Res - CMY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0"/>
            <a:ext cx="7358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 descr="C:\Users\FSC\Documents\Real World Learning Network\Website\Designs\RWL Logo\RWL Logo (High Re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980728"/>
            <a:ext cx="338437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Getting Involved</a:t>
            </a:r>
            <a:endParaRPr lang="en-GB" sz="3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39552" y="1571625"/>
            <a:ext cx="79928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4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GB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</a:t>
            </a:r>
          </a:p>
          <a:p>
            <a:r>
              <a:rPr lang="en-GB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What </a:t>
            </a:r>
            <a:r>
              <a:rPr lang="en-GB" sz="4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do you want to </a:t>
            </a:r>
            <a:r>
              <a:rPr lang="en-GB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learn more?</a:t>
            </a:r>
          </a:p>
          <a:p>
            <a:endParaRPr lang="en-GB" sz="40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en-GB" sz="4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Become a member</a:t>
            </a:r>
            <a:endParaRPr lang="en-GB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GB" sz="4000" dirty="0"/>
          </a:p>
          <a:p>
            <a:r>
              <a:rPr lang="en-GB" sz="4000" dirty="0"/>
              <a:t> </a:t>
            </a:r>
          </a:p>
        </p:txBody>
      </p:sp>
      <p:pic>
        <p:nvPicPr>
          <p:cNvPr id="13315" name="Picture 10" descr="C:\Users\FSC\Documents\Real World Learning Network\Website\Designs\Header Footer\Header (25mm)\RWL Header 25mm (High Res - CMY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0"/>
            <a:ext cx="7358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1" descr="C:\Users\FSC\Documents\Real World Learning Network\Website\Designs\RWL Logo\RWL Logo (High Re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9" y="43532"/>
            <a:ext cx="18573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SC\Documents\Real World Learning Network\Website\Designs\RWL Logo\RWL Logo (High Re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70434"/>
            <a:ext cx="79708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187624" y="1052736"/>
            <a:ext cx="6565710" cy="844808"/>
          </a:xfrm>
          <a:prstGeom prst="snip2Diag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63500"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dirty="0">
                <a:latin typeface="Calibri" pitchFamily="34" charset="0"/>
                <a:cs typeface="Calibri" pitchFamily="34" charset="0"/>
              </a:rPr>
              <a:t>Real World Learning Network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115814" y="3602905"/>
            <a:ext cx="69845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7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To explore and share successful approaches to Real World Learning through the outdoor classroom that leads to action for sustainable development.</a:t>
            </a:r>
          </a:p>
        </p:txBody>
      </p:sp>
      <p:pic>
        <p:nvPicPr>
          <p:cNvPr id="10" name="Picture 9" descr="RWL Publication 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307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286000" y="1000125"/>
            <a:ext cx="5019675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Calibri"/>
            </a:endParaRPr>
          </a:p>
        </p:txBody>
      </p:sp>
      <p:pic>
        <p:nvPicPr>
          <p:cNvPr id="6148" name="Picture 10" descr="C:\Users\FSC\Documents\Real World Learning Network\Website\Designs\Header Footer\Header (25mm)\RWL Header 25mm (High Res - CMY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0"/>
            <a:ext cx="7358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C:\Users\FSC\Documents\Real World Learning Network\Website\Designs\RWL Logo\RWL Logo (High Re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0"/>
            <a:ext cx="1643074" cy="76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FSC\Desktop\WG1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500174"/>
            <a:ext cx="5929354" cy="44470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1785926"/>
            <a:ext cx="23574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quality criteria exist? How are they used?</a:t>
            </a:r>
          </a:p>
          <a:p>
            <a:endParaRPr lang="en-GB" dirty="0" smtClean="0"/>
          </a:p>
          <a:p>
            <a:r>
              <a:rPr lang="en-GB" dirty="0" smtClean="0"/>
              <a:t>What quality criteria should we have?</a:t>
            </a:r>
          </a:p>
          <a:p>
            <a:endParaRPr lang="en-GB" dirty="0" smtClean="0"/>
          </a:p>
          <a:p>
            <a:r>
              <a:rPr lang="en-GB" dirty="0" smtClean="0"/>
              <a:t>How can we assess competencies and behaviour change?</a:t>
            </a:r>
          </a:p>
          <a:p>
            <a:endParaRPr lang="en-GB" dirty="0" smtClean="0"/>
          </a:p>
          <a:p>
            <a:r>
              <a:rPr lang="en-GB" dirty="0" smtClean="0"/>
              <a:t>What needs to change?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286000" y="1000125"/>
            <a:ext cx="5019675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Calibri"/>
            </a:endParaRPr>
          </a:p>
        </p:txBody>
      </p:sp>
      <p:pic>
        <p:nvPicPr>
          <p:cNvPr id="6148" name="Picture 10" descr="C:\Users\FSC\Documents\Real World Learning Network\Website\Designs\Header Footer\Header (25mm)\RWL Header 25mm (High Res - CMY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0"/>
            <a:ext cx="7358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C:\Users\FSC\Documents\Real World Learning Network\Website\Designs\RWL Logo\RWL Logo (High Re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0"/>
            <a:ext cx="1643074" cy="76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FSC\Desktop\WG2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571612"/>
            <a:ext cx="6090199" cy="405616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1785926"/>
            <a:ext cx="20717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Which scientific concepts support sustainable thinking, competencies and behaviours?</a:t>
            </a:r>
          </a:p>
          <a:p>
            <a:endParaRPr lang="en-GB" dirty="0" smtClean="0"/>
          </a:p>
          <a:p>
            <a:r>
              <a:rPr lang="en-GB" dirty="0" smtClean="0"/>
              <a:t>How can science support sustainable behaviour change?</a:t>
            </a:r>
          </a:p>
          <a:p>
            <a:endParaRPr lang="en-GB" dirty="0" smtClean="0"/>
          </a:p>
          <a:p>
            <a:r>
              <a:rPr lang="en-GB" dirty="0" smtClean="0"/>
              <a:t>How can outdoor learning deliver?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286000" y="1000125"/>
            <a:ext cx="5019675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Calibri"/>
            </a:endParaRPr>
          </a:p>
        </p:txBody>
      </p:sp>
      <p:pic>
        <p:nvPicPr>
          <p:cNvPr id="6148" name="Picture 10" descr="C:\Users\FSC\Documents\Real World Learning Network\Website\Designs\Header Footer\Header (25mm)\RWL Header 25mm (High Res - CMY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0"/>
            <a:ext cx="7358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C:\Users\FSC\Documents\Real World Learning Network\Website\Designs\RWL Logo\RWL Logo (High Re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0"/>
            <a:ext cx="1643074" cy="76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FSC\Desktop\WG3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785926"/>
            <a:ext cx="5895948" cy="39267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928802"/>
            <a:ext cx="2071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should we teach science?</a:t>
            </a:r>
          </a:p>
          <a:p>
            <a:endParaRPr lang="en-GB" dirty="0" smtClean="0"/>
          </a:p>
          <a:p>
            <a:r>
              <a:rPr lang="en-GB" dirty="0" smtClean="0"/>
              <a:t>Are there better ways to develop competencies for sustainability?</a:t>
            </a:r>
          </a:p>
          <a:p>
            <a:endParaRPr lang="en-GB" dirty="0" smtClean="0"/>
          </a:p>
          <a:p>
            <a:r>
              <a:rPr lang="en-GB" dirty="0" smtClean="0"/>
              <a:t>Are we changing behaviours?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286000" y="1000125"/>
            <a:ext cx="5019675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Calibri"/>
            </a:endParaRPr>
          </a:p>
        </p:txBody>
      </p:sp>
      <p:pic>
        <p:nvPicPr>
          <p:cNvPr id="6148" name="Picture 10" descr="C:\Users\FSC\Documents\Real World Learning Network\Website\Designs\Header Footer\Header (25mm)\RWL Header 25mm (High Res - CMY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0"/>
            <a:ext cx="7358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C:\Users\FSC\Documents\Real World Learning Network\Website\Designs\RWL Logo\RWL Logo (High Re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0"/>
            <a:ext cx="1643074" cy="76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FSC\Desktop\WG4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571612"/>
            <a:ext cx="6093870" cy="40526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714488"/>
            <a:ext cx="18573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do we prepare pupils for future careers?</a:t>
            </a:r>
          </a:p>
          <a:p>
            <a:endParaRPr lang="en-GB" dirty="0" smtClean="0"/>
          </a:p>
          <a:p>
            <a:r>
              <a:rPr lang="en-GB" dirty="0" smtClean="0"/>
              <a:t>What competencies might they need?</a:t>
            </a:r>
          </a:p>
          <a:p>
            <a:endParaRPr lang="en-GB" dirty="0" smtClean="0"/>
          </a:p>
          <a:p>
            <a:r>
              <a:rPr lang="en-GB" dirty="0" smtClean="0"/>
              <a:t>What values underpin the competencies?</a:t>
            </a:r>
          </a:p>
          <a:p>
            <a:endParaRPr lang="en-GB" dirty="0" smtClean="0"/>
          </a:p>
          <a:p>
            <a:r>
              <a:rPr lang="en-GB" dirty="0" smtClean="0"/>
              <a:t>How can outdoor learning deliver these?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286000" y="1000125"/>
            <a:ext cx="5019675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714375" y="1857375"/>
            <a:ext cx="764381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>
              <a:lnSpc>
                <a:spcPct val="150000"/>
              </a:lnSpc>
              <a:buFont typeface="Arial" charset="0"/>
              <a:buChar char="•"/>
            </a:pPr>
            <a:r>
              <a:rPr lang="en-GB" sz="2400">
                <a:latin typeface="Calibri" pitchFamily="34" charset="0"/>
                <a:ea typeface="Calibri" pitchFamily="34" charset="0"/>
                <a:cs typeface="Calibri" pitchFamily="34" charset="0"/>
              </a:rPr>
              <a:t>Need better responses to sustainable development</a:t>
            </a:r>
          </a:p>
          <a:p>
            <a:pPr indent="360363">
              <a:lnSpc>
                <a:spcPct val="150000"/>
              </a:lnSpc>
              <a:buFont typeface="Arial" charset="0"/>
              <a:buChar char="•"/>
            </a:pPr>
            <a:r>
              <a:rPr lang="en-GB" sz="2400">
                <a:latin typeface="Calibri" pitchFamily="34" charset="0"/>
                <a:ea typeface="Calibri" pitchFamily="34" charset="0"/>
                <a:cs typeface="Calibri" pitchFamily="34" charset="0"/>
              </a:rPr>
              <a:t>Reduced fieldwork in teacher training</a:t>
            </a:r>
          </a:p>
          <a:p>
            <a:pPr indent="360363">
              <a:lnSpc>
                <a:spcPct val="150000"/>
              </a:lnSpc>
              <a:buFont typeface="Arial" charset="0"/>
              <a:buChar char="•"/>
            </a:pPr>
            <a:r>
              <a:rPr lang="en-GB" sz="2400">
                <a:latin typeface="Calibri" pitchFamily="34" charset="0"/>
                <a:ea typeface="Calibri" pitchFamily="34" charset="0"/>
                <a:cs typeface="Calibri" pitchFamily="34" charset="0"/>
              </a:rPr>
              <a:t>Decline in science connected to real world</a:t>
            </a:r>
          </a:p>
          <a:p>
            <a:pPr indent="360363">
              <a:lnSpc>
                <a:spcPct val="150000"/>
              </a:lnSpc>
              <a:buFont typeface="Arial" charset="0"/>
              <a:buChar char="•"/>
            </a:pPr>
            <a:r>
              <a:rPr lang="en-GB" sz="2400">
                <a:latin typeface="Calibri" pitchFamily="34" charset="0"/>
                <a:ea typeface="Calibri" pitchFamily="34" charset="0"/>
                <a:cs typeface="Calibri" pitchFamily="34" charset="0"/>
              </a:rPr>
              <a:t>Too much knowledge based learning</a:t>
            </a:r>
          </a:p>
          <a:p>
            <a:pPr indent="360363">
              <a:lnSpc>
                <a:spcPct val="150000"/>
              </a:lnSpc>
              <a:buFont typeface="Arial" charset="0"/>
              <a:buChar char="•"/>
            </a:pPr>
            <a:r>
              <a:rPr lang="en-GB" sz="2400">
                <a:latin typeface="Calibri" pitchFamily="34" charset="0"/>
                <a:ea typeface="Calibri" pitchFamily="34" charset="0"/>
                <a:cs typeface="Calibri" pitchFamily="34" charset="0"/>
              </a:rPr>
              <a:t>Lack of quality assessment in outdoor learning</a:t>
            </a:r>
          </a:p>
          <a:p>
            <a:pPr indent="360363">
              <a:lnSpc>
                <a:spcPct val="150000"/>
              </a:lnSpc>
              <a:buFont typeface="Arial" charset="0"/>
              <a:buChar char="•"/>
            </a:pPr>
            <a:r>
              <a:rPr lang="en-GB" sz="2400">
                <a:latin typeface="Calibri" pitchFamily="34" charset="0"/>
                <a:ea typeface="Calibri" pitchFamily="34" charset="0"/>
                <a:cs typeface="Calibri" pitchFamily="34" charset="0"/>
              </a:rPr>
              <a:t>Limited professional support to outdoor educators</a:t>
            </a:r>
          </a:p>
          <a:p>
            <a:pPr indent="360363">
              <a:lnSpc>
                <a:spcPct val="150000"/>
              </a:lnSpc>
              <a:buFont typeface="Arial" charset="0"/>
              <a:buChar char="•"/>
            </a:pPr>
            <a:r>
              <a:rPr lang="en-GB" sz="2400">
                <a:latin typeface="Calibri" pitchFamily="34" charset="0"/>
                <a:ea typeface="Calibri" pitchFamily="34" charset="0"/>
                <a:cs typeface="Calibri" pitchFamily="34" charset="0"/>
              </a:rPr>
              <a:t>No effective European forum</a:t>
            </a:r>
          </a:p>
        </p:txBody>
      </p:sp>
      <p:pic>
        <p:nvPicPr>
          <p:cNvPr id="6148" name="Picture 10" descr="C:\Users\FSC\Documents\Real World Learning Network\Website\Designs\Header Footer\Header (25mm)\RWL Header 25mm (High Res - CMY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0"/>
            <a:ext cx="7358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C:\Users\FSC\Documents\Real World Learning Network\Website\Designs\RWL Logo\RWL Logo (High Re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0569" y="692696"/>
            <a:ext cx="18573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836712"/>
            <a:ext cx="770485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4000" b="1" dirty="0">
                <a:latin typeface="Calibri" pitchFamily="34" charset="0"/>
                <a:cs typeface="Calibri" pitchFamily="34" charset="0"/>
              </a:rPr>
              <a:t>Why </a:t>
            </a:r>
            <a:r>
              <a:rPr lang="en-GB" sz="4000" b="1" dirty="0" smtClean="0">
                <a:latin typeface="Calibri" pitchFamily="34" charset="0"/>
                <a:cs typeface="Calibri" pitchFamily="34" charset="0"/>
              </a:rPr>
              <a:t>the                  Network</a:t>
            </a:r>
            <a:r>
              <a:rPr lang="en-GB" sz="40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403648" y="1916832"/>
            <a:ext cx="5760640" cy="3600400"/>
          </a:xfrm>
          <a:prstGeom prst="ellipse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357438" y="1071563"/>
            <a:ext cx="5019675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99592" y="2228671"/>
            <a:ext cx="2416893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1. Quality Criteria and Assessment for </a:t>
            </a:r>
            <a:r>
              <a:rPr lang="en-GB" sz="24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Learning</a:t>
            </a:r>
            <a:endParaRPr lang="en-GB" sz="2400" b="1" dirty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220" name="Picture 10" descr="C:\Users\FSC\Documents\Real World Learning Network\Website\Designs\Header Footer\Header (25mm)\RWL Header 25mm (High Res - CMY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0"/>
            <a:ext cx="7358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C:\Users\FSC\Documents\Real World Learning Network\Website\Designs\RWL Logo\RWL Logo (High Re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9" y="43532"/>
            <a:ext cx="18573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980728"/>
            <a:ext cx="338437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Calibri" pitchFamily="34" charset="0"/>
                <a:cs typeface="Calibri" pitchFamily="34" charset="0"/>
              </a:rPr>
              <a:t>Working Groups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211960" y="1340768"/>
            <a:ext cx="1984275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2. Outdoor Science and </a:t>
            </a:r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Sustainability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88125" y="3371508"/>
            <a:ext cx="2344315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Pedagogical Approaches to Outdoor </a:t>
            </a:r>
            <a:r>
              <a:rPr lang="en-GB" sz="24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Learning</a:t>
            </a:r>
            <a:endParaRPr lang="en-GB" sz="2400" b="1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699792" y="4820959"/>
            <a:ext cx="252028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4. RWL and Developing Career </a:t>
            </a: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Competencies</a:t>
            </a:r>
            <a:endParaRPr lang="en-GB" sz="2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95936" y="3429000"/>
            <a:ext cx="720080" cy="504056"/>
          </a:xfrm>
          <a:prstGeom prst="ellipse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427984" y="2420888"/>
            <a:ext cx="144016" cy="100811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  <a:endCxn id="14" idx="6"/>
          </p:cNvCxnSpPr>
          <p:nvPr/>
        </p:nvCxnSpPr>
        <p:spPr>
          <a:xfrm flipH="1" flipV="1">
            <a:off x="4716016" y="3681028"/>
            <a:ext cx="1472109" cy="47531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139952" y="3933056"/>
            <a:ext cx="144016" cy="936104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4" idx="1"/>
          </p:cNvCxnSpPr>
          <p:nvPr/>
        </p:nvCxnSpPr>
        <p:spPr>
          <a:xfrm>
            <a:off x="2915816" y="3140968"/>
            <a:ext cx="1185573" cy="361849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357438" y="1071563"/>
            <a:ext cx="5019675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357422" y="3429000"/>
            <a:ext cx="4176464" cy="550962"/>
          </a:xfrm>
          <a:prstGeom prst="snip2Diag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Real World Learning</a:t>
            </a:r>
          </a:p>
        </p:txBody>
      </p:sp>
      <p:pic>
        <p:nvPicPr>
          <p:cNvPr id="9220" name="Picture 10" descr="C:\Users\FSC\Documents\Real World Learning Network\Website\Designs\Header Footer\Header (25mm)\RWL Header 25mm (High Res - CMY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0"/>
            <a:ext cx="7358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C:\Users\FSC\Documents\Real World Learning Network\Website\Designs\RWL Logo\RWL Logo (High Re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9" y="43532"/>
            <a:ext cx="18573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980728"/>
            <a:ext cx="89644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How does this benefit me?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918460" y="3789040"/>
            <a:ext cx="226774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Embedding ESD</a:t>
            </a:r>
            <a:endParaRPr lang="en-GB" sz="2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6372200" y="4797152"/>
            <a:ext cx="158316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Big Science Concepts</a:t>
            </a:r>
            <a:endParaRPr lang="en-GB" sz="2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139952" y="5229200"/>
            <a:ext cx="165516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Assessing Learning</a:t>
            </a:r>
            <a:endParaRPr lang="en-GB" sz="2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347864" y="1772816"/>
            <a:ext cx="226774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Critical Thinking 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395536" y="2780928"/>
            <a:ext cx="1656184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Reflective Practice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403648" y="2132856"/>
            <a:ext cx="172819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Challenge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0" name="Bent Arrow 39"/>
          <p:cNvSpPr/>
          <p:nvPr/>
        </p:nvSpPr>
        <p:spPr>
          <a:xfrm>
            <a:off x="2195736" y="2636912"/>
            <a:ext cx="4248472" cy="1656184"/>
          </a:xfrm>
          <a:prstGeom prst="bentArrow">
            <a:avLst>
              <a:gd name="adj1" fmla="val 19691"/>
              <a:gd name="adj2" fmla="val 24486"/>
              <a:gd name="adj3" fmla="val 25000"/>
              <a:gd name="adj4" fmla="val 3610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Bent Arrow 40"/>
          <p:cNvSpPr/>
          <p:nvPr/>
        </p:nvSpPr>
        <p:spPr>
          <a:xfrm rot="10800000">
            <a:off x="2411760" y="3212976"/>
            <a:ext cx="4248472" cy="1656184"/>
          </a:xfrm>
          <a:prstGeom prst="bentArrow">
            <a:avLst>
              <a:gd name="adj1" fmla="val 19691"/>
              <a:gd name="adj2" fmla="val 24486"/>
              <a:gd name="adj3" fmla="val 25000"/>
              <a:gd name="adj4" fmla="val 3610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Bent Arrow 42"/>
          <p:cNvSpPr/>
          <p:nvPr/>
        </p:nvSpPr>
        <p:spPr>
          <a:xfrm flipH="1">
            <a:off x="1856257" y="3068960"/>
            <a:ext cx="460997" cy="648072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Bent Arrow 44"/>
          <p:cNvSpPr/>
          <p:nvPr/>
        </p:nvSpPr>
        <p:spPr>
          <a:xfrm rot="3685065" flipH="1">
            <a:off x="2432067" y="2454286"/>
            <a:ext cx="460997" cy="648072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Bent Arrow 45"/>
          <p:cNvSpPr/>
          <p:nvPr/>
        </p:nvSpPr>
        <p:spPr>
          <a:xfrm rot="5400000" flipH="1">
            <a:off x="3962645" y="2243581"/>
            <a:ext cx="792088" cy="858670"/>
          </a:xfrm>
          <a:prstGeom prst="bentArrow">
            <a:avLst>
              <a:gd name="adj1" fmla="val 19194"/>
              <a:gd name="adj2" fmla="val 25000"/>
              <a:gd name="adj3" fmla="val 25000"/>
              <a:gd name="adj4" fmla="val 75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Bent Arrow 46"/>
          <p:cNvSpPr/>
          <p:nvPr/>
        </p:nvSpPr>
        <p:spPr>
          <a:xfrm rot="10800000" flipH="1">
            <a:off x="6545207" y="3501008"/>
            <a:ext cx="460997" cy="648072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Bent Arrow 47"/>
          <p:cNvSpPr/>
          <p:nvPr/>
        </p:nvSpPr>
        <p:spPr>
          <a:xfrm rot="13789340" flipH="1">
            <a:off x="6097170" y="4477907"/>
            <a:ext cx="460997" cy="436622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Bent Arrow 48"/>
          <p:cNvSpPr/>
          <p:nvPr/>
        </p:nvSpPr>
        <p:spPr>
          <a:xfrm rot="16200000" flipH="1">
            <a:off x="4541557" y="4622694"/>
            <a:ext cx="734149" cy="478868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339</Words>
  <Application>Microsoft Office PowerPoint</Application>
  <PresentationFormat>Diaprojekcija na zaslonu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Career Competencies Competencies promoting sustainable behaviours at work</dc:title>
  <dc:creator>Tom</dc:creator>
  <cp:lastModifiedBy>Ida Kavcic</cp:lastModifiedBy>
  <cp:revision>49</cp:revision>
  <dcterms:created xsi:type="dcterms:W3CDTF">2012-11-14T14:47:40Z</dcterms:created>
  <dcterms:modified xsi:type="dcterms:W3CDTF">2013-01-18T06:39:12Z</dcterms:modified>
</cp:coreProperties>
</file>